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6.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41"/>
  </p:notesMasterIdLst>
  <p:sldIdLst>
    <p:sldId id="289" r:id="rId2"/>
    <p:sldId id="292" r:id="rId3"/>
    <p:sldId id="256" r:id="rId4"/>
    <p:sldId id="276" r:id="rId5"/>
    <p:sldId id="270" r:id="rId6"/>
    <p:sldId id="293" r:id="rId7"/>
    <p:sldId id="259" r:id="rId8"/>
    <p:sldId id="262" r:id="rId9"/>
    <p:sldId id="284" r:id="rId10"/>
    <p:sldId id="285" r:id="rId11"/>
    <p:sldId id="286" r:id="rId12"/>
    <p:sldId id="287" r:id="rId13"/>
    <p:sldId id="288" r:id="rId14"/>
    <p:sldId id="263" r:id="rId15"/>
    <p:sldId id="299" r:id="rId16"/>
    <p:sldId id="300" r:id="rId17"/>
    <p:sldId id="265" r:id="rId18"/>
    <p:sldId id="294" r:id="rId19"/>
    <p:sldId id="266" r:id="rId20"/>
    <p:sldId id="301" r:id="rId21"/>
    <p:sldId id="302" r:id="rId22"/>
    <p:sldId id="295" r:id="rId23"/>
    <p:sldId id="268" r:id="rId24"/>
    <p:sldId id="290" r:id="rId25"/>
    <p:sldId id="269" r:id="rId26"/>
    <p:sldId id="261" r:id="rId27"/>
    <p:sldId id="303" r:id="rId28"/>
    <p:sldId id="304" r:id="rId29"/>
    <p:sldId id="298" r:id="rId30"/>
    <p:sldId id="296" r:id="rId31"/>
    <p:sldId id="271" r:id="rId32"/>
    <p:sldId id="275" r:id="rId33"/>
    <p:sldId id="305" r:id="rId34"/>
    <p:sldId id="274" r:id="rId35"/>
    <p:sldId id="297" r:id="rId36"/>
    <p:sldId id="277" r:id="rId37"/>
    <p:sldId id="291" r:id="rId38"/>
    <p:sldId id="282" r:id="rId39"/>
    <p:sldId id="273" r:id="rId4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8A2E"/>
    <a:srgbClr val="006600"/>
    <a:srgbClr val="0099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3673" autoAdjust="0"/>
  </p:normalViewPr>
  <p:slideViewPr>
    <p:cSldViewPr>
      <p:cViewPr varScale="1">
        <p:scale>
          <a:sx n="102" d="100"/>
          <a:sy n="102" d="100"/>
        </p:scale>
        <p:origin x="236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822"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2FC99462-D956-494D-9716-A426A430F8B3}" type="datetimeFigureOut">
              <a:rPr lang="en-US" smtClean="0"/>
              <a:pPr/>
              <a:t>2/10/21</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811C52E8-45FC-4852-A9BA-55C5D9160A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1</a:t>
            </a:fld>
            <a:endParaRPr lang="en-US"/>
          </a:p>
        </p:txBody>
      </p:sp>
    </p:spTree>
    <p:extLst>
      <p:ext uri="{BB962C8B-B14F-4D97-AF65-F5344CB8AC3E}">
        <p14:creationId xmlns:p14="http://schemas.microsoft.com/office/powerpoint/2010/main" val="814453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10</a:t>
            </a:fld>
            <a:endParaRPr lang="en-US"/>
          </a:p>
        </p:txBody>
      </p:sp>
    </p:spTree>
    <p:extLst>
      <p:ext uri="{BB962C8B-B14F-4D97-AF65-F5344CB8AC3E}">
        <p14:creationId xmlns:p14="http://schemas.microsoft.com/office/powerpoint/2010/main" val="289777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11</a:t>
            </a:fld>
            <a:endParaRPr lang="en-US"/>
          </a:p>
        </p:txBody>
      </p:sp>
    </p:spTree>
    <p:extLst>
      <p:ext uri="{BB962C8B-B14F-4D97-AF65-F5344CB8AC3E}">
        <p14:creationId xmlns:p14="http://schemas.microsoft.com/office/powerpoint/2010/main" val="3694382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601E051-71A6-1F48-9EB5-D727068E488A}" type="slidenum">
              <a:rPr lang="en-US" smtClean="0"/>
              <a:t>13</a:t>
            </a:fld>
            <a:endParaRPr lang="en-US"/>
          </a:p>
        </p:txBody>
      </p:sp>
    </p:spTree>
    <p:extLst>
      <p:ext uri="{BB962C8B-B14F-4D97-AF65-F5344CB8AC3E}">
        <p14:creationId xmlns:p14="http://schemas.microsoft.com/office/powerpoint/2010/main" val="2634664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“This is a sunflower” vs. “this</a:t>
            </a:r>
            <a:r>
              <a:rPr lang="en-US" baseline="0" dirty="0"/>
              <a:t> is not only one flower, but many. Take a closer look.” We help people SEE for themselves.</a:t>
            </a:r>
          </a:p>
          <a:p>
            <a:pPr lvl="0"/>
            <a:endParaRPr lang="en-US" dirty="0"/>
          </a:p>
          <a:p>
            <a:pPr lvl="0"/>
            <a:r>
              <a:rPr lang="en-US" dirty="0"/>
              <a:t>Not just spitting out information, but helping people go deeper and connect. You are not the “sage on the stage”, you are there to facilitate experiences and discovery.</a:t>
            </a:r>
          </a:p>
          <a:p>
            <a:pPr lvl="0"/>
            <a:endParaRPr lang="en-US" dirty="0"/>
          </a:p>
          <a:p>
            <a:pPr lvl="0"/>
            <a:r>
              <a:rPr lang="en-US" dirty="0"/>
              <a:t>You may know everything there is to know about your site, but your audience members do not wish to be experts when they leave. They are there for different reasons.</a:t>
            </a:r>
          </a:p>
          <a:p>
            <a:endParaRPr lang="en-US" dirty="0"/>
          </a:p>
          <a:p>
            <a:r>
              <a:rPr lang="en-US" dirty="0"/>
              <a:t>It is important that you are knowledgeable about your resource. </a:t>
            </a:r>
          </a:p>
          <a:p>
            <a:r>
              <a:rPr lang="en-US" dirty="0"/>
              <a:t>Make sure the information you do give is correct! It is better to admit that you don’t know an answer than to make one up and give false information. Also, people will respect you more and believe the information you do give more if they know you only give information you know is correct. If you don’t know, say so, then direct the visitor to a resource that might have the answer, whether it is a person, book or website. When possible, help the visitor to find the answer.</a:t>
            </a:r>
          </a:p>
          <a:p>
            <a:endParaRPr lang="en-US" dirty="0"/>
          </a:p>
          <a:p>
            <a:r>
              <a:rPr lang="en-US" dirty="0"/>
              <a:t>Inaccurate information spreading like wildfire can last beyond lifetimes. For example, We’ve all heard that once a baby bird is handled by its mother she won’t care for it anymore.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Tangibles are the things that people can see, hear, touch, smell. It exists in reality for everyone. An example for a tangible in your program might be an old barn that you come across on your walk through the prairie. Everyone can experience the barn, You can go into the barn and find the structure of it. It may be updated to be more modern with amenities like running water and electricity.</a:t>
            </a:r>
          </a:p>
          <a:p>
            <a:r>
              <a:rPr lang="en-US" dirty="0"/>
              <a:t>If you are spouting the facts of the barn “It was built in 1911 by Walter Burr, it is XX sq feet and it was used for storage of livestock feed and horses” those are facts that are nice to share, but they don’t give the audience the feel of the importance on a deeper level. Being too “bookish” means the audience loses out and you have probably bored them. That’s where “intangibles” can reveal the deeper meaning of the barn. People won’t remember all those facts. They will remember how they felt.</a:t>
            </a:r>
          </a:p>
        </p:txBody>
      </p:sp>
      <p:sp>
        <p:nvSpPr>
          <p:cNvPr id="4" name="Slide Number Placeholder 3"/>
          <p:cNvSpPr>
            <a:spLocks noGrp="1"/>
          </p:cNvSpPr>
          <p:nvPr>
            <p:ph type="sldNum" sz="quarter" idx="5"/>
          </p:nvPr>
        </p:nvSpPr>
        <p:spPr/>
        <p:txBody>
          <a:bodyPr/>
          <a:lstStyle/>
          <a:p>
            <a:fld id="{811C52E8-45FC-4852-A9BA-55C5D9160A9A}" type="slidenum">
              <a:rPr lang="en-US" smtClean="0"/>
              <a:pPr/>
              <a:t>15</a:t>
            </a:fld>
            <a:endParaRPr lang="en-US"/>
          </a:p>
        </p:txBody>
      </p:sp>
    </p:spTree>
    <p:extLst>
      <p:ext uri="{BB962C8B-B14F-4D97-AF65-F5344CB8AC3E}">
        <p14:creationId xmlns:p14="http://schemas.microsoft.com/office/powerpoint/2010/main" val="2175683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make that barn mean something…</a:t>
            </a:r>
          </a:p>
          <a:p>
            <a:endParaRPr lang="en-US" dirty="0"/>
          </a:p>
          <a:p>
            <a:r>
              <a:rPr lang="en-US" dirty="0"/>
              <a:t>Tell the story of the barn. Use words that connect the real life experiences of your audience to the barn. Words like “safe, home, life, success, failure, starvation, fullness, death, sorrow, family” are all things that every person can connect to on an emotional level. These are called Universal Concepts.</a:t>
            </a:r>
          </a:p>
          <a:p>
            <a:endParaRPr lang="en-US" dirty="0"/>
          </a:p>
          <a:p>
            <a:r>
              <a:rPr lang="en-US" dirty="0"/>
              <a:t>The fact is, that barn is not just a building. There were dances held here, where people of the area found love and celebrated together. It was built by a local stonemason with limestone taken from just a few miles away. It was built to keep draft horses safe from the elements, so that they were healthy and strong to work on the ranch. The feed that was stored here was someone’s hard work and livelihood and would have caused certain financial doom if they lost the horses and their supplies. Those financial losses would have meant possibly losing their home and having to leave the area.  It took blood, sweat and tears to create and preserve that barn. That barn served the family who lived on the ranch and the many ranch hands who worked to take care of the land and the cattle. This barn protected their most valuable investments and provided a place for family and friendships to develop.</a:t>
            </a:r>
          </a:p>
          <a:p>
            <a:endParaRPr lang="en-US" dirty="0"/>
          </a:p>
          <a:p>
            <a:r>
              <a:rPr lang="en-US" dirty="0"/>
              <a:t>Be descriptive and help your audience see that it is more than a building.</a:t>
            </a:r>
          </a:p>
        </p:txBody>
      </p:sp>
      <p:sp>
        <p:nvSpPr>
          <p:cNvPr id="4" name="Slide Number Placeholder 3"/>
          <p:cNvSpPr>
            <a:spLocks noGrp="1"/>
          </p:cNvSpPr>
          <p:nvPr>
            <p:ph type="sldNum" sz="quarter" idx="5"/>
          </p:nvPr>
        </p:nvSpPr>
        <p:spPr/>
        <p:txBody>
          <a:bodyPr/>
          <a:lstStyle/>
          <a:p>
            <a:fld id="{811C52E8-45FC-4852-A9BA-55C5D9160A9A}" type="slidenum">
              <a:rPr lang="en-US" smtClean="0"/>
              <a:pPr/>
              <a:t>16</a:t>
            </a:fld>
            <a:endParaRPr lang="en-US"/>
          </a:p>
        </p:txBody>
      </p:sp>
    </p:spTree>
    <p:extLst>
      <p:ext uri="{BB962C8B-B14F-4D97-AF65-F5344CB8AC3E}">
        <p14:creationId xmlns:p14="http://schemas.microsoft.com/office/powerpoint/2010/main" val="3472909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a:p>
            <a:r>
              <a:rPr lang="en-US" dirty="0"/>
              <a:t>The interpretive presentation, as a work of art, should be designed as a story that informs, entertains and enlightens.</a:t>
            </a:r>
          </a:p>
          <a:p>
            <a:endParaRPr lang="en-US" dirty="0"/>
          </a:p>
          <a:p>
            <a:r>
              <a:rPr lang="en-US" dirty="0"/>
              <a:t>Freeman Tilden said “The artist ruthlessly cuts away all the material that is not vital to his story”</a:t>
            </a:r>
          </a:p>
          <a:p>
            <a:endParaRPr lang="en-US" b="0" i="0" dirty="0">
              <a:solidFill>
                <a:srgbClr val="333333"/>
              </a:solidFill>
              <a:effectLst/>
              <a:latin typeface="Barlow"/>
            </a:endParaRPr>
          </a:p>
          <a:p>
            <a:r>
              <a:rPr lang="en-US" b="0" i="0" dirty="0">
                <a:solidFill>
                  <a:srgbClr val="333333"/>
                </a:solidFill>
                <a:effectLst/>
                <a:latin typeface="Barlow"/>
              </a:rPr>
              <a:t>DC Martin Luther King, Jr Memorial</a:t>
            </a:r>
          </a:p>
          <a:p>
            <a:r>
              <a:rPr lang="en-US" b="0" i="0" dirty="0">
                <a:solidFill>
                  <a:srgbClr val="333333"/>
                </a:solidFill>
                <a:effectLst/>
                <a:latin typeface="Barlow"/>
              </a:rPr>
              <a:t>“</a:t>
            </a:r>
            <a:r>
              <a:rPr lang="en-US" b="0" i="1" dirty="0">
                <a:solidFill>
                  <a:srgbClr val="333333"/>
                </a:solidFill>
                <a:effectLst/>
                <a:latin typeface="Barlow"/>
              </a:rPr>
              <a:t>Out of the mountain of despair, a stone of hope</a:t>
            </a:r>
            <a:r>
              <a:rPr lang="en-US" b="0" i="0" dirty="0">
                <a:solidFill>
                  <a:srgbClr val="333333"/>
                </a:solidFill>
                <a:effectLst/>
                <a:latin typeface="Barlow"/>
              </a:rPr>
              <a:t>,” a line from Dr. King’s “I Have a Dream” speech, is cut into the stone. </a:t>
            </a:r>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Want to provoke people to do something, whether it is an actual behavior, such as recycling or donating money, or changing attitudes about “wildflowers” a.k.a. “weeds” or simply thinking more about the subject and wanting to learn more</a:t>
            </a:r>
          </a:p>
          <a:p>
            <a:pPr lvl="0"/>
            <a:endParaRPr lang="en-US" dirty="0"/>
          </a:p>
          <a:p>
            <a:pPr lvl="0"/>
            <a:r>
              <a:rPr lang="en-US" dirty="0"/>
              <a:t>When your audience leaves, what is it you want them to take with them? What do you want them to do? Make sure your presentation leads to this desired outcome.</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18</a:t>
            </a:fld>
            <a:endParaRPr lang="en-US"/>
          </a:p>
        </p:txBody>
      </p:sp>
    </p:spTree>
    <p:extLst>
      <p:ext uri="{BB962C8B-B14F-4D97-AF65-F5344CB8AC3E}">
        <p14:creationId xmlns:p14="http://schemas.microsoft.com/office/powerpoint/2010/main" val="2153770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Interpretation should present a complete theme (whole) and address the whole person. </a:t>
            </a:r>
          </a:p>
          <a:p>
            <a:pPr lvl="0"/>
            <a:endParaRPr lang="en-US" dirty="0"/>
          </a:p>
          <a:p>
            <a:pPr lvl="0"/>
            <a:endParaRPr lang="en-US" dirty="0"/>
          </a:p>
          <a:p>
            <a:pPr lvl="0"/>
            <a:r>
              <a:rPr lang="en-US" dirty="0"/>
              <a:t>For now, let’s focus on “WHOLE” person:</a:t>
            </a:r>
          </a:p>
          <a:p>
            <a:pPr lvl="0"/>
            <a:endParaRPr lang="en-US" dirty="0"/>
          </a:p>
          <a:p>
            <a:pPr lvl="0"/>
            <a:r>
              <a:rPr lang="en-US" dirty="0"/>
              <a:t>This is where you’re the visitor’s reason for being there comes in to play. This is why you need to know your audience and their motivational identities. Remember those?  (explorers, facilitators, pilgrims, etc.) Make sure you are addresses those motivational identities.  </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Presenting the WHOLE of your site is not what is meant here. That would likely be impossible. Remember, it’s OK to cut away the parts of the story that are not essential to your message. We will talk more about themes in a bit. </a:t>
            </a:r>
          </a:p>
          <a:p>
            <a:pPr lvl="0"/>
            <a:endParaRPr lang="en-US" dirty="0"/>
          </a:p>
          <a:p>
            <a:pPr lvl="0"/>
            <a:r>
              <a:rPr lang="en-US" dirty="0"/>
              <a:t>Present one basic theme or idea </a:t>
            </a:r>
            <a:endParaRPr lang="en-US" sz="1100" dirty="0"/>
          </a:p>
          <a:p>
            <a:pPr lvl="1"/>
            <a:r>
              <a:rPr lang="en-US" dirty="0"/>
              <a:t>Themes</a:t>
            </a:r>
            <a:endParaRPr lang="en-US" sz="1100" dirty="0"/>
          </a:p>
          <a:p>
            <a:pPr lvl="1"/>
            <a:r>
              <a:rPr lang="en-US" u="sng" dirty="0"/>
              <a:t>Why Use Themes?</a:t>
            </a:r>
            <a:endParaRPr lang="en-US" sz="1100" dirty="0"/>
          </a:p>
          <a:p>
            <a:pPr lvl="2"/>
            <a:r>
              <a:rPr lang="en-US" dirty="0"/>
              <a:t>Ham concluded that if people are not given a theme, people won’t comprehend or recall any better than if they are given a bunch of unrelated sentences jumbled together (Beck and Cable pg 49)</a:t>
            </a:r>
            <a:endParaRPr lang="en-US" sz="1100" dirty="0"/>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me directions from Kansas City to Salina using highway numbers.</a:t>
            </a:r>
          </a:p>
        </p:txBody>
      </p:sp>
      <p:sp>
        <p:nvSpPr>
          <p:cNvPr id="4" name="Slide Number Placeholder 3"/>
          <p:cNvSpPr>
            <a:spLocks noGrp="1"/>
          </p:cNvSpPr>
          <p:nvPr>
            <p:ph type="sldNum" sz="quarter" idx="5"/>
          </p:nvPr>
        </p:nvSpPr>
        <p:spPr/>
        <p:txBody>
          <a:bodyPr/>
          <a:lstStyle/>
          <a:p>
            <a:fld id="{811C52E8-45FC-4852-A9BA-55C5D9160A9A}" type="slidenum">
              <a:rPr lang="en-US" smtClean="0"/>
              <a:pPr/>
              <a:t>20</a:t>
            </a:fld>
            <a:endParaRPr lang="en-US"/>
          </a:p>
        </p:txBody>
      </p:sp>
    </p:spTree>
    <p:extLst>
      <p:ext uri="{BB962C8B-B14F-4D97-AF65-F5344CB8AC3E}">
        <p14:creationId xmlns:p14="http://schemas.microsoft.com/office/powerpoint/2010/main" val="71375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C52E8-45FC-4852-A9BA-55C5D9160A9A}" type="slidenum">
              <a:rPr lang="en-US" smtClean="0"/>
              <a:pPr/>
              <a:t>2</a:t>
            </a:fld>
            <a:endParaRPr lang="en-US"/>
          </a:p>
        </p:txBody>
      </p:sp>
    </p:spTree>
    <p:extLst>
      <p:ext uri="{BB962C8B-B14F-4D97-AF65-F5344CB8AC3E}">
        <p14:creationId xmlns:p14="http://schemas.microsoft.com/office/powerpoint/2010/main" val="150699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easier when you narrow down the amount of data to sort through! We cut away to the main focus: our destination.</a:t>
            </a:r>
          </a:p>
          <a:p>
            <a:endParaRPr lang="en-US" dirty="0"/>
          </a:p>
          <a:p>
            <a:r>
              <a:rPr lang="en-US" dirty="0"/>
              <a:t>After finishing up the last of the 6 principles I’m covering today, we will take a break. After the break, we will take a closer look at themes and putting all of this into practice!</a:t>
            </a:r>
          </a:p>
        </p:txBody>
      </p:sp>
      <p:sp>
        <p:nvSpPr>
          <p:cNvPr id="4" name="Slide Number Placeholder 3"/>
          <p:cNvSpPr>
            <a:spLocks noGrp="1"/>
          </p:cNvSpPr>
          <p:nvPr>
            <p:ph type="sldNum" sz="quarter" idx="5"/>
          </p:nvPr>
        </p:nvSpPr>
        <p:spPr/>
        <p:txBody>
          <a:bodyPr/>
          <a:lstStyle/>
          <a:p>
            <a:fld id="{811C52E8-45FC-4852-A9BA-55C5D9160A9A}" type="slidenum">
              <a:rPr lang="en-US" smtClean="0"/>
              <a:pPr/>
              <a:t>21</a:t>
            </a:fld>
            <a:endParaRPr lang="en-US"/>
          </a:p>
        </p:txBody>
      </p:sp>
    </p:spTree>
    <p:extLst>
      <p:ext uri="{BB962C8B-B14F-4D97-AF65-F5344CB8AC3E}">
        <p14:creationId xmlns:p14="http://schemas.microsoft.com/office/powerpoint/2010/main" val="2071188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100" dirty="0"/>
              <a:t>You can’t interpret to someone who is 30 the same as someone who is 6, or 14. Each age group must be approached differently. When talking to a group with mixed ages, talk at about a 6</a:t>
            </a:r>
            <a:r>
              <a:rPr lang="en-US" sz="1100" baseline="30000" dirty="0"/>
              <a:t>th</a:t>
            </a:r>
            <a:r>
              <a:rPr lang="en-US" sz="1100" dirty="0"/>
              <a:t> grade level.</a:t>
            </a:r>
          </a:p>
          <a:p>
            <a:pPr lvl="0"/>
            <a:r>
              <a:rPr lang="en-US" sz="1100" dirty="0"/>
              <a:t>That doesn’t mean, when you are talking to a family, that you shouldn’t crouch down and talk to the 3 year old. Actually, that is encouraged!!!</a:t>
            </a:r>
          </a:p>
          <a:p>
            <a:pPr lvl="0"/>
            <a:endParaRPr lang="en-US" sz="1100" dirty="0"/>
          </a:p>
          <a:p>
            <a:pPr lvl="0"/>
            <a:r>
              <a:rPr lang="en-US" sz="1100" dirty="0"/>
              <a:t>If you know your audience is going to be senior citizens, what might some considerations be? What would be uncomfortable to this group as a whole? What would make them more comfortable?</a:t>
            </a:r>
          </a:p>
          <a:p>
            <a:pPr lvl="0"/>
            <a:r>
              <a:rPr lang="en-US" sz="1100" dirty="0"/>
              <a:t>Teens? Kindergartners?</a:t>
            </a:r>
          </a:p>
          <a:p>
            <a:pPr lvl="2"/>
            <a:endParaRPr lang="en-US" sz="1100" dirty="0"/>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22</a:t>
            </a:fld>
            <a:endParaRPr lang="en-US"/>
          </a:p>
        </p:txBody>
      </p:sp>
    </p:spTree>
    <p:extLst>
      <p:ext uri="{BB962C8B-B14F-4D97-AF65-F5344CB8AC3E}">
        <p14:creationId xmlns:p14="http://schemas.microsoft.com/office/powerpoint/2010/main" val="3859150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The plants, animals, soil, water, landscape, and even the bugs and snakes all have beauty.</a:t>
            </a:r>
          </a:p>
          <a:p>
            <a:pPr lvl="0"/>
            <a:r>
              <a:rPr lang="en-US" dirty="0"/>
              <a:t>Every person sees beauty differently. When I was</a:t>
            </a:r>
            <a:r>
              <a:rPr lang="en-US" baseline="0" dirty="0"/>
              <a:t> leading a group of children on a nature walk, one spotted this “giant, ugly spider!” Several of the kids wanted to kill her. I told them that this spider is a beautiful queen sitting on her webbed throne waiting for food to come to her. I asked them if they would like to feed the queen. We took turns throwing grasshoppers into her web and the attitudes completely changed about this spider. I doubt a single one of those children will ever kill an </a:t>
            </a:r>
            <a:r>
              <a:rPr lang="en-US" baseline="0" dirty="0" err="1"/>
              <a:t>argiope</a:t>
            </a:r>
            <a:r>
              <a:rPr lang="en-US" baseline="0" dirty="0"/>
              <a:t> like this one! </a:t>
            </a:r>
          </a:p>
          <a:p>
            <a:pPr lvl="0"/>
            <a:endParaRPr lang="en-US" baseline="0" dirty="0"/>
          </a:p>
          <a:p>
            <a:pPr lvl="0"/>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23</a:t>
            </a:fld>
            <a:endParaRPr lang="en-US"/>
          </a:p>
        </p:txBody>
      </p:sp>
    </p:spTree>
    <p:extLst>
      <p:ext uri="{BB962C8B-B14F-4D97-AF65-F5344CB8AC3E}">
        <p14:creationId xmlns:p14="http://schemas.microsoft.com/office/powerpoint/2010/main" val="2053875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Algae</a:t>
            </a:r>
            <a:r>
              <a:rPr lang="en-US" baseline="0" dirty="0"/>
              <a:t> or something else?...Look closer, reveal the truth. If you see everything, you see nothing.</a:t>
            </a:r>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24</a:t>
            </a:fld>
            <a:endParaRPr lang="en-US"/>
          </a:p>
        </p:txBody>
      </p:sp>
    </p:spTree>
    <p:extLst>
      <p:ext uri="{BB962C8B-B14F-4D97-AF65-F5344CB8AC3E}">
        <p14:creationId xmlns:p14="http://schemas.microsoft.com/office/powerpoint/2010/main" val="262538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Should not be a problem here because everyone is here because we have passion, show it. It’s amazing how much better people respond to someone that is excited about what they are talking about!</a:t>
            </a:r>
          </a:p>
          <a:p>
            <a:pPr lvl="0"/>
            <a:r>
              <a:rPr lang="en-US" dirty="0"/>
              <a:t>“Interpreters change lives, sometimes a whole busload at one time!” When an interpreter gets visitors excited it makes the visitor want to be this</a:t>
            </a:r>
            <a:r>
              <a:rPr lang="en-US" baseline="0" dirty="0"/>
              <a:t> excited too</a:t>
            </a:r>
            <a:r>
              <a:rPr lang="en-US" dirty="0"/>
              <a:t>. It also helps with Tilden’s 4</a:t>
            </a:r>
            <a:r>
              <a:rPr lang="en-US" baseline="30000" dirty="0"/>
              <a:t>th</a:t>
            </a:r>
            <a:r>
              <a:rPr lang="en-US" dirty="0"/>
              <a:t> principle of provocation. Your passion can rub off on visitors and provoke them into learning, thinking, or doing more!</a:t>
            </a:r>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25</a:t>
            </a:fld>
            <a:endParaRPr lang="en-US"/>
          </a:p>
        </p:txBody>
      </p:sp>
    </p:spTree>
    <p:extLst>
      <p:ext uri="{BB962C8B-B14F-4D97-AF65-F5344CB8AC3E}">
        <p14:creationId xmlns:p14="http://schemas.microsoft.com/office/powerpoint/2010/main" val="1538275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LOVE IS THE PRICELESS INGREDIENT</a:t>
            </a:r>
          </a:p>
          <a:p>
            <a:endParaRPr lang="en-US" dirty="0"/>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26</a:t>
            </a:fld>
            <a:endParaRPr lang="en-US"/>
          </a:p>
        </p:txBody>
      </p:sp>
    </p:spTree>
    <p:extLst>
      <p:ext uri="{BB962C8B-B14F-4D97-AF65-F5344CB8AC3E}">
        <p14:creationId xmlns:p14="http://schemas.microsoft.com/office/powerpoint/2010/main" val="808017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C52E8-45FC-4852-A9BA-55C5D9160A9A}" type="slidenum">
              <a:rPr lang="en-US" smtClean="0"/>
              <a:pPr/>
              <a:t>27</a:t>
            </a:fld>
            <a:endParaRPr lang="en-US"/>
          </a:p>
        </p:txBody>
      </p:sp>
    </p:spTree>
    <p:extLst>
      <p:ext uri="{BB962C8B-B14F-4D97-AF65-F5344CB8AC3E}">
        <p14:creationId xmlns:p14="http://schemas.microsoft.com/office/powerpoint/2010/main" val="3502117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C52E8-45FC-4852-A9BA-55C5D9160A9A}" type="slidenum">
              <a:rPr lang="en-US" smtClean="0"/>
              <a:pPr/>
              <a:t>28</a:t>
            </a:fld>
            <a:endParaRPr lang="en-US"/>
          </a:p>
        </p:txBody>
      </p:sp>
    </p:spTree>
    <p:extLst>
      <p:ext uri="{BB962C8B-B14F-4D97-AF65-F5344CB8AC3E}">
        <p14:creationId xmlns:p14="http://schemas.microsoft.com/office/powerpoint/2010/main" val="4201355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Audience management begins with knowing your audience. You can do this by:</a:t>
            </a:r>
          </a:p>
          <a:p>
            <a:r>
              <a:rPr lang="en-US" dirty="0"/>
              <a:t>1.Arrive ahead of time and visit informally with the group. Always expect early arrivals.</a:t>
            </a:r>
          </a:p>
          <a:p>
            <a:r>
              <a:rPr lang="en-US" dirty="0"/>
              <a:t>Be prepared to change your technique based on your audience.</a:t>
            </a:r>
          </a:p>
          <a:p>
            <a:endParaRPr lang="en-US" dirty="0"/>
          </a:p>
          <a:p>
            <a:r>
              <a:rPr lang="en-US" dirty="0"/>
              <a:t>2. Make sure basic physiological needs are met – are they physically comfortable? Consider the temperature, water to drink, point out where to find restrooms, etc. Give your “ground rules” such as an overview of the program, what they should expect physically, intellectually, etc. Don’t give too many instructions at one time. Break up the “rules”/expectations so they don’t lose them in the noise.</a:t>
            </a:r>
          </a:p>
          <a:p>
            <a:endParaRPr lang="en-US" dirty="0"/>
          </a:p>
          <a:p>
            <a:r>
              <a:rPr lang="en-US" dirty="0"/>
              <a:t>3. Watch your audience’s body language: are they restless? Talking while you are presenting? Losing interest? You may need to sit and regroup/refocus.</a:t>
            </a:r>
          </a:p>
          <a:p>
            <a:endParaRPr lang="en-US" dirty="0"/>
          </a:p>
          <a:p>
            <a:r>
              <a:rPr lang="en-US" dirty="0"/>
              <a:t>4. Can your audience hear you? Can they see what they need to see to connect with the resource?</a:t>
            </a:r>
          </a:p>
          <a:p>
            <a:endParaRPr lang="en-US" dirty="0"/>
          </a:p>
          <a:p>
            <a:r>
              <a:rPr lang="en-US" dirty="0"/>
              <a:t>5. Model appropriate behavior</a:t>
            </a:r>
          </a:p>
          <a:p>
            <a:endParaRPr lang="en-US" dirty="0"/>
          </a:p>
          <a:p>
            <a:r>
              <a:rPr lang="en-US" dirty="0"/>
              <a:t>6. Looks for ways to include people in your presentation, make them part of the story. Strive to show them they are part of this story.</a:t>
            </a:r>
          </a:p>
          <a:p>
            <a:endParaRPr lang="en-US" dirty="0"/>
          </a:p>
          <a:p>
            <a:r>
              <a:rPr lang="en-US" dirty="0"/>
              <a:t>7. Watch out for passing things around: in small groups, this can go well, but in larger groups it can be problematic.</a:t>
            </a:r>
          </a:p>
          <a:p>
            <a:endParaRPr lang="en-US" dirty="0"/>
          </a:p>
          <a:p>
            <a:r>
              <a:rPr lang="en-US" dirty="0"/>
              <a:t>8. Make sure your audience feels successful. Ask questions that they CAN answer, help them thrive and enjoy the experience.</a:t>
            </a:r>
          </a:p>
          <a:p>
            <a:endParaRPr lang="en-US" dirty="0"/>
          </a:p>
        </p:txBody>
      </p:sp>
      <p:sp>
        <p:nvSpPr>
          <p:cNvPr id="4" name="Slide Number Placeholder 3"/>
          <p:cNvSpPr>
            <a:spLocks noGrp="1"/>
          </p:cNvSpPr>
          <p:nvPr>
            <p:ph type="sldNum" sz="quarter" idx="5"/>
          </p:nvPr>
        </p:nvSpPr>
        <p:spPr/>
        <p:txBody>
          <a:bodyPr/>
          <a:lstStyle/>
          <a:p>
            <a:fld id="{811C52E8-45FC-4852-A9BA-55C5D9160A9A}" type="slidenum">
              <a:rPr lang="en-US" smtClean="0"/>
              <a:pPr/>
              <a:t>29</a:t>
            </a:fld>
            <a:endParaRPr lang="en-US"/>
          </a:p>
        </p:txBody>
      </p:sp>
    </p:spTree>
    <p:extLst>
      <p:ext uri="{BB962C8B-B14F-4D97-AF65-F5344CB8AC3E}">
        <p14:creationId xmlns:p14="http://schemas.microsoft.com/office/powerpoint/2010/main" val="1939125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C52E8-45FC-4852-A9BA-55C5D9160A9A}" type="slidenum">
              <a:rPr lang="en-US" smtClean="0"/>
              <a:pPr/>
              <a:t>30</a:t>
            </a:fld>
            <a:endParaRPr lang="en-US"/>
          </a:p>
        </p:txBody>
      </p:sp>
    </p:spTree>
    <p:extLst>
      <p:ext uri="{BB962C8B-B14F-4D97-AF65-F5344CB8AC3E}">
        <p14:creationId xmlns:p14="http://schemas.microsoft.com/office/powerpoint/2010/main" val="856203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n-US" baseline="0" dirty="0"/>
              <a:t>Why are YOU there as the guide? What is your Purpose in communicating with your audience?  </a:t>
            </a:r>
          </a:p>
          <a:p>
            <a:pPr marL="0" marR="0" lvl="0" indent="0" algn="l" defTabSz="933237" rtl="0" eaLnBrk="1" fontAlgn="auto" latinLnBrk="0" hangingPunct="1">
              <a:lnSpc>
                <a:spcPct val="100000"/>
              </a:lnSpc>
              <a:spcBef>
                <a:spcPts val="0"/>
              </a:spcBef>
              <a:spcAft>
                <a:spcPts val="0"/>
              </a:spcAft>
              <a:buClrTx/>
              <a:buSzTx/>
              <a:buFontTx/>
              <a:buNone/>
              <a:tabLst/>
              <a:defRPr/>
            </a:pPr>
            <a:r>
              <a:rPr lang="en-US" baseline="0" dirty="0"/>
              <a:t>What do you want them to know before they leave?</a:t>
            </a:r>
            <a:endParaRPr lang="en-US" dirty="0"/>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 the audience tell you one thing</a:t>
            </a:r>
            <a:r>
              <a:rPr lang="en-US" baseline="0" dirty="0"/>
              <a:t> they like about our natural world. Turn that into a theme statement - John uses nature to improve his attitude “Time in Nature May Improve Your Attitude”</a:t>
            </a:r>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PIGARMTOEJETCAT= PIG ARM TOE JET CAT   Showing people everything without organization and without relating it to other things in your talk, makes understanding much more difficult.</a:t>
            </a:r>
          </a:p>
          <a:p>
            <a:endParaRPr lang="en-US" dirty="0"/>
          </a:p>
          <a:p>
            <a:r>
              <a:rPr lang="en-US" dirty="0"/>
              <a:t>“You  have seen nothing because you have seen everything.”-Freeman Tilden</a:t>
            </a:r>
          </a:p>
          <a:p>
            <a:endParaRPr lang="en-US" dirty="0"/>
          </a:p>
        </p:txBody>
      </p:sp>
      <p:sp>
        <p:nvSpPr>
          <p:cNvPr id="4" name="Slide Number Placeholder 3"/>
          <p:cNvSpPr>
            <a:spLocks noGrp="1"/>
          </p:cNvSpPr>
          <p:nvPr>
            <p:ph type="sldNum" sz="quarter" idx="5"/>
          </p:nvPr>
        </p:nvSpPr>
        <p:spPr/>
        <p:txBody>
          <a:bodyPr/>
          <a:lstStyle/>
          <a:p>
            <a:fld id="{811C52E8-45FC-4852-A9BA-55C5D9160A9A}" type="slidenum">
              <a:rPr lang="en-US" smtClean="0"/>
              <a:pPr/>
              <a:t>33</a:t>
            </a:fld>
            <a:endParaRPr lang="en-US"/>
          </a:p>
        </p:txBody>
      </p:sp>
    </p:spTree>
    <p:extLst>
      <p:ext uri="{BB962C8B-B14F-4D97-AF65-F5344CB8AC3E}">
        <p14:creationId xmlns:p14="http://schemas.microsoft.com/office/powerpoint/2010/main" val="1287530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C52E8-45FC-4852-A9BA-55C5D9160A9A}" type="slidenum">
              <a:rPr lang="en-US" smtClean="0"/>
              <a:pPr/>
              <a:t>35</a:t>
            </a:fld>
            <a:endParaRPr lang="en-US"/>
          </a:p>
        </p:txBody>
      </p:sp>
    </p:spTree>
    <p:extLst>
      <p:ext uri="{BB962C8B-B14F-4D97-AF65-F5344CB8AC3E}">
        <p14:creationId xmlns:p14="http://schemas.microsoft.com/office/powerpoint/2010/main" val="3123354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“Remember… Only YOU Can Prevent Forest Fires” </a:t>
            </a:r>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 about Theme:  Only YOU can prevent forest fires!</a:t>
            </a:r>
          </a:p>
          <a:p>
            <a:r>
              <a:rPr lang="en-US" baseline="0" dirty="0"/>
              <a:t>	Subtheme:	Extinguish your fire completely</a:t>
            </a:r>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37</a:t>
            </a:fld>
            <a:endParaRPr lang="en-US"/>
          </a:p>
        </p:txBody>
      </p:sp>
    </p:spTree>
    <p:extLst>
      <p:ext uri="{BB962C8B-B14F-4D97-AF65-F5344CB8AC3E}">
        <p14:creationId xmlns:p14="http://schemas.microsoft.com/office/powerpoint/2010/main" val="22760536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a:t>
            </a:r>
            <a:r>
              <a:rPr lang="en-US" baseline="0" dirty="0"/>
              <a:t> only does your interpretation need to be accurate, it also needs to be focused on what you want the visitor to remember. If you open too many tabs, you forget what you had open. People can only remember about 5 (plus or minus 2 or 3) ideas in our short-term memory. Make your info count!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LOVE IS THE PRICELESS INGREDIENT</a:t>
            </a:r>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form these connections, through any method of communication, you need to know who your audience is, and you need to be familiar with your resource.</a:t>
            </a:r>
          </a:p>
          <a:p>
            <a:endParaRPr lang="en-US" dirty="0"/>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are PERSONAL SERVICE interpretation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Formal example: </a:t>
            </a:r>
            <a:r>
              <a:rPr lang="en-US" sz="1200" dirty="0"/>
              <a:t> Bison classroom program for fourth grade class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Informal </a:t>
            </a:r>
            <a:r>
              <a:rPr lang="en-US" sz="1200" dirty="0"/>
              <a:t>example: Talking to a family who are exploring the trails on a walk together</a:t>
            </a:r>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Signage is an example of STATIC INTERPRETATION</a:t>
            </a:r>
          </a:p>
          <a:p>
            <a:pPr lvl="1">
              <a:buFont typeface="Arial" pitchFamily="34" charset="0"/>
              <a:buChar char="•"/>
            </a:pPr>
            <a:r>
              <a:rPr lang="en-US" dirty="0"/>
              <a:t>Living history example: </a:t>
            </a:r>
            <a:r>
              <a:rPr lang="en-US" sz="1200" dirty="0"/>
              <a:t> Dressing up like an early pioneer and discussing life on </a:t>
            </a:r>
          </a:p>
          <a:p>
            <a:pPr lvl="1"/>
            <a:r>
              <a:rPr lang="en-US" sz="1200" dirty="0"/>
              <a:t>the prairie</a:t>
            </a:r>
          </a:p>
          <a:p>
            <a:pPr lvl="1"/>
            <a:r>
              <a:rPr lang="en-US" sz="1200" dirty="0"/>
              <a:t>Signage example: Signs, trail brochures, QR codes that take you to a video or sound bytes, does not require a person on site to direct the experience.</a:t>
            </a:r>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6</a:t>
            </a:fld>
            <a:endParaRPr lang="en-US"/>
          </a:p>
        </p:txBody>
      </p:sp>
    </p:spTree>
    <p:extLst>
      <p:ext uri="{BB962C8B-B14F-4D97-AF65-F5344CB8AC3E}">
        <p14:creationId xmlns:p14="http://schemas.microsoft.com/office/powerpoint/2010/main" val="228062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look at the philosophies of interpretation,</a:t>
            </a:r>
            <a:r>
              <a:rPr lang="en-US" baseline="0" dirty="0"/>
              <a:t> these will help you plan and perform in the most effective way.</a:t>
            </a:r>
            <a:endParaRPr lang="en-US" dirty="0"/>
          </a:p>
          <a:p>
            <a:endParaRPr lang="en-US" dirty="0"/>
          </a:p>
          <a:p>
            <a:r>
              <a:rPr lang="en-US" dirty="0"/>
              <a:t>Beck and Cable</a:t>
            </a:r>
            <a:r>
              <a:rPr lang="en-US" baseline="0" dirty="0"/>
              <a:t> Handout</a:t>
            </a:r>
          </a:p>
          <a:p>
            <a:pPr lvl="0"/>
            <a:r>
              <a:rPr lang="en-US" dirty="0"/>
              <a:t>Tilden: Known as the “Father of Interpretation”</a:t>
            </a:r>
            <a:endParaRPr lang="en-US" sz="1100" dirty="0"/>
          </a:p>
          <a:p>
            <a:pPr lvl="1"/>
            <a:r>
              <a:rPr lang="en-US" dirty="0"/>
              <a:t>Wrote “Interpreting Our Heritage” where he discussed 6 principles of interpretation</a:t>
            </a:r>
            <a:endParaRPr lang="en-US" sz="1100" dirty="0"/>
          </a:p>
          <a:p>
            <a:pPr lvl="1"/>
            <a:r>
              <a:rPr lang="en-US" dirty="0"/>
              <a:t>We will talk about each of his 6 principles</a:t>
            </a:r>
            <a:endParaRPr lang="en-US" sz="1100" dirty="0"/>
          </a:p>
          <a:p>
            <a:pPr lvl="2"/>
            <a:r>
              <a:rPr lang="en-US" dirty="0"/>
              <a:t>In this presentation some of the principles are written in Tilden’s words and some are written in Beck and Cable’s words but they are still Tilden’s 6 original principles</a:t>
            </a:r>
            <a:endParaRPr lang="en-US" sz="1100" dirty="0"/>
          </a:p>
          <a:p>
            <a:pPr lvl="0"/>
            <a:r>
              <a:rPr lang="en-US" dirty="0"/>
              <a:t>Beck &amp; Cable: Ted Cable is a professor at Kansas State University</a:t>
            </a:r>
            <a:endParaRPr lang="en-US" sz="1100" dirty="0"/>
          </a:p>
          <a:p>
            <a:pPr lvl="1"/>
            <a:r>
              <a:rPr lang="en-US" dirty="0"/>
              <a:t>Dr Cable wrote a book that updated and expanded Tilden’s 6 principles to 15 principles, which he calls “gifts”.</a:t>
            </a:r>
            <a:endParaRPr lang="en-US" sz="1100" dirty="0"/>
          </a:p>
          <a:p>
            <a:pPr lvl="1"/>
            <a:r>
              <a:rPr lang="en-US" dirty="0"/>
              <a:t>Handout of the 15 principles is in the appendix of the </a:t>
            </a:r>
            <a:r>
              <a:rPr lang="en-US" dirty="0" err="1"/>
              <a:t>interp</a:t>
            </a:r>
            <a:r>
              <a:rPr lang="en-US" dirty="0"/>
              <a:t> manual.</a:t>
            </a:r>
            <a:endParaRPr lang="en-US" sz="1100" dirty="0"/>
          </a:p>
          <a:p>
            <a:r>
              <a:rPr lang="en-US" dirty="0"/>
              <a:t>The first 6 are the same as Tilden’s 6, just worded differently. We will talk about those 6, and a couple of Cable and Beck’s. In this training, sometimes I use Tilden’s wording and sometimes I use Beck &amp; Cable’s wording, but they are essentially the same.</a:t>
            </a:r>
          </a:p>
        </p:txBody>
      </p:sp>
      <p:sp>
        <p:nvSpPr>
          <p:cNvPr id="4" name="Slide Number Placeholder 3"/>
          <p:cNvSpPr>
            <a:spLocks noGrp="1"/>
          </p:cNvSpPr>
          <p:nvPr>
            <p:ph type="sldNum" sz="quarter" idx="10"/>
          </p:nvPr>
        </p:nvSpPr>
        <p:spPr/>
        <p:txBody>
          <a:bodyPr/>
          <a:lstStyle/>
          <a:p>
            <a:fld id="{811C52E8-45FC-4852-A9BA-55C5D9160A9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endParaRPr lang="en-US" dirty="0"/>
          </a:p>
          <a:p>
            <a:pPr defTabSz="933237"/>
            <a:r>
              <a:rPr lang="en-US" dirty="0"/>
              <a:t>To spark an interest, interpreters must relate the subject to the lives of the people in their audience.</a:t>
            </a:r>
          </a:p>
          <a:p>
            <a:pPr defTabSz="933237"/>
            <a:endParaRPr lang="en-US" dirty="0"/>
          </a:p>
          <a:p>
            <a:pPr defTabSz="933237"/>
            <a:r>
              <a:rPr lang="en-US" dirty="0"/>
              <a:t>To relate to the audience, you must first KNOW YOUR AUDIENCE</a:t>
            </a:r>
          </a:p>
          <a:p>
            <a:pPr defTabSz="933237"/>
            <a:endParaRPr lang="en-US" dirty="0"/>
          </a:p>
          <a:p>
            <a:pPr defTabSz="933237"/>
            <a:r>
              <a:rPr lang="en-US" dirty="0"/>
              <a:t>People need to feel like the subject affects them. They are more likely to find it important and motivational. If it does not, they are very likely to lose interest.</a:t>
            </a:r>
          </a:p>
          <a:p>
            <a:pPr defTabSz="933237"/>
            <a:endParaRPr lang="en-US" dirty="0"/>
          </a:p>
          <a:p>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Falk’s Visitor Identity Related Motivations – John Falk is a leader in museum studies and co-founder of the research firm “Institute for Learning Innovation”</a:t>
            </a:r>
          </a:p>
          <a:p>
            <a:endParaRPr lang="en-US" baseline="0" dirty="0"/>
          </a:p>
          <a:p>
            <a:r>
              <a:rPr lang="en-US" dirty="0"/>
              <a:t> important to KNOW YOUR AUDIENCE</a:t>
            </a:r>
          </a:p>
          <a:p>
            <a:endParaRPr lang="en-US" dirty="0"/>
          </a:p>
          <a:p>
            <a:r>
              <a:rPr lang="en-US" dirty="0"/>
              <a:t>Who</a:t>
            </a:r>
            <a:r>
              <a:rPr lang="en-US" baseline="0" dirty="0"/>
              <a:t> are you talking to? Why are they there? </a:t>
            </a:r>
            <a:endParaRPr lang="en-US" dirty="0"/>
          </a:p>
        </p:txBody>
      </p:sp>
      <p:sp>
        <p:nvSpPr>
          <p:cNvPr id="4" name="Slide Number Placeholder 3"/>
          <p:cNvSpPr>
            <a:spLocks noGrp="1"/>
          </p:cNvSpPr>
          <p:nvPr>
            <p:ph type="sldNum" sz="quarter" idx="10"/>
          </p:nvPr>
        </p:nvSpPr>
        <p:spPr/>
        <p:txBody>
          <a:bodyPr/>
          <a:lstStyle/>
          <a:p>
            <a:fld id="{811C52E8-45FC-4852-A9BA-55C5D9160A9A}" type="slidenum">
              <a:rPr lang="en-US" smtClean="0"/>
              <a:pPr/>
              <a:t>9</a:t>
            </a:fld>
            <a:endParaRPr lang="en-US"/>
          </a:p>
        </p:txBody>
      </p:sp>
    </p:spTree>
    <p:extLst>
      <p:ext uri="{BB962C8B-B14F-4D97-AF65-F5344CB8AC3E}">
        <p14:creationId xmlns:p14="http://schemas.microsoft.com/office/powerpoint/2010/main" val="1110895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8E8945F2-7463-4AE9-8E64-2C4121733C39}" type="datetimeFigureOut">
              <a:rPr lang="en-US" smtClean="0"/>
              <a:pPr/>
              <a:t>2/10/21</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1808532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8945F2-7463-4AE9-8E64-2C4121733C39}" type="datetimeFigureOut">
              <a:rPr lang="en-US" smtClean="0"/>
              <a:pPr/>
              <a:t>2/10/21</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1792757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E8945F2-7463-4AE9-8E64-2C4121733C39}" type="datetimeFigureOut">
              <a:rPr lang="en-US" smtClean="0"/>
              <a:pPr/>
              <a:t>2/10/21</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2792167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E8945F2-7463-4AE9-8E64-2C4121733C39}" type="datetimeFigureOut">
              <a:rPr lang="en-US" smtClean="0"/>
              <a:pPr/>
              <a:t>2/10/21</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70029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8945F2-7463-4AE9-8E64-2C4121733C39}" type="datetimeFigureOut">
              <a:rPr lang="en-US" smtClean="0"/>
              <a:pPr/>
              <a:t>2/10/21</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1839638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E8945F2-7463-4AE9-8E64-2C4121733C39}" type="datetimeFigureOut">
              <a:rPr lang="en-US" smtClean="0"/>
              <a:pPr/>
              <a:t>2/10/21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3159177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E8945F2-7463-4AE9-8E64-2C4121733C39}" type="datetimeFigureOut">
              <a:rPr lang="en-US" smtClean="0"/>
              <a:pPr/>
              <a:t>2/10/21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2799731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8E8945F2-7463-4AE9-8E64-2C4121733C39}" type="datetimeFigureOut">
              <a:rPr lang="en-US" smtClean="0"/>
              <a:pPr/>
              <a:t>2/10/21</a:t>
            </a:fld>
            <a:endParaRPr lang="en-US"/>
          </a:p>
        </p:txBody>
      </p:sp>
      <p:sp>
        <p:nvSpPr>
          <p:cNvPr id="5" name="Footer Placeholder 4"/>
          <p:cNvSpPr>
            <a:spLocks noGrp="1"/>
          </p:cNvSpPr>
          <p:nvPr>
            <p:ph type="ftr" sz="quarter" idx="11"/>
          </p:nvPr>
        </p:nvSpPr>
        <p:spPr>
          <a:xfrm>
            <a:off x="516133" y="6387910"/>
            <a:ext cx="3859795" cy="228660"/>
          </a:xfrm>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3117878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8945F2-7463-4AE9-8E64-2C4121733C39}" type="datetimeFigureOut">
              <a:rPr lang="en-US" smtClean="0"/>
              <a:pPr/>
              <a:t>2/10/21</a:t>
            </a:fld>
            <a:endParaRPr lang="en-US"/>
          </a:p>
        </p:txBody>
      </p:sp>
      <p:sp>
        <p:nvSpPr>
          <p:cNvPr id="5" name="Footer Placeholder 4"/>
          <p:cNvSpPr>
            <a:spLocks noGrp="1"/>
          </p:cNvSpPr>
          <p:nvPr>
            <p:ph type="ftr" sz="quarter" idx="11"/>
          </p:nvPr>
        </p:nvSpPr>
        <p:spPr>
          <a:xfrm>
            <a:off x="538546" y="6365498"/>
            <a:ext cx="3859795" cy="228660"/>
          </a:xfrm>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2394535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CF894904-8048-429B-BF77-F17DA8F8287B}" type="datetime4">
              <a:rPr lang="en-US" smtClean="0"/>
              <a:pPr/>
              <a:t>February 10, 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41641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8945F2-7463-4AE9-8E64-2C4121733C39}" type="datetimeFigureOut">
              <a:rPr lang="en-US" smtClean="0"/>
              <a:pPr/>
              <a:t>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857493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8945F2-7463-4AE9-8E64-2C4121733C39}" type="datetimeFigureOut">
              <a:rPr lang="en-US" smtClean="0"/>
              <a:pPr/>
              <a:t>2/10/21</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259455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8945F2-7463-4AE9-8E64-2C4121733C39}" type="datetimeFigureOut">
              <a:rPr lang="en-US" smtClean="0"/>
              <a:pPr/>
              <a:t>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6062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8945F2-7463-4AE9-8E64-2C4121733C39}" type="datetimeFigureOut">
              <a:rPr lang="en-US" smtClean="0"/>
              <a:pPr/>
              <a:t>2/10/21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116159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8945F2-7463-4AE9-8E64-2C4121733C39}" type="datetimeFigureOut">
              <a:rPr lang="en-US" smtClean="0"/>
              <a:pPr/>
              <a:t>2/10/21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519678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8E8945F2-7463-4AE9-8E64-2C4121733C39}" type="datetimeFigureOut">
              <a:rPr lang="en-US" smtClean="0"/>
              <a:pPr/>
              <a:t>2/10/21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80343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8945F2-7463-4AE9-8E64-2C4121733C39}" type="datetimeFigureOut">
              <a:rPr lang="en-US" smtClean="0"/>
              <a:pPr/>
              <a:t>2/10/21</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283861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8945F2-7463-4AE9-8E64-2C4121733C39}" type="datetimeFigureOut">
              <a:rPr lang="en-US" smtClean="0"/>
              <a:pPr/>
              <a:t>2/10/21</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801382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20"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8E8945F2-7463-4AE9-8E64-2C4121733C39}" type="datetimeFigureOut">
              <a:rPr lang="en-US" smtClean="0"/>
              <a:pPr/>
              <a:t>2/10/21</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EBDCEB03-64FC-4535-93ED-6AFB3E75968C}" type="slidenum">
              <a:rPr lang="en-US" smtClean="0"/>
              <a:pPr/>
              <a:t>‹#›</a:t>
            </a:fld>
            <a:endParaRPr lang="en-US"/>
          </a:p>
        </p:txBody>
      </p:sp>
    </p:spTree>
    <p:extLst>
      <p:ext uri="{BB962C8B-B14F-4D97-AF65-F5344CB8AC3E}">
        <p14:creationId xmlns:p14="http://schemas.microsoft.com/office/powerpoint/2010/main" val="292630011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video" Target="../media/media1.mov"/><Relationship Id="rId7" Type="http://schemas.openxmlformats.org/officeDocument/2006/relationships/image" Target="../media/image29.png"/><Relationship Id="rId2" Type="http://schemas.microsoft.com/office/2007/relationships/media" Target="../media/media1.mov"/><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hyperlink" Target="https://theforest.gamepedia.com/Arm" TargetMode="External"/><Relationship Id="rId3" Type="http://schemas.openxmlformats.org/officeDocument/2006/relationships/image" Target="../media/image36.png"/><Relationship Id="rId7" Type="http://schemas.openxmlformats.org/officeDocument/2006/relationships/hyperlink" Target="https://pngimg.com/download/44395" TargetMode="External"/><Relationship Id="rId12"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hyperlink" Target="http://verboselogging.com/2010/03/31/writing-user-defined-functions-for-pig" TargetMode="External"/><Relationship Id="rId5" Type="http://schemas.openxmlformats.org/officeDocument/2006/relationships/hyperlink" Target="https://creativecommons.org/licenses/by-sa/3.0/" TargetMode="External"/><Relationship Id="rId10" Type="http://schemas.openxmlformats.org/officeDocument/2006/relationships/image" Target="../media/image39.jpeg"/><Relationship Id="rId4" Type="http://schemas.openxmlformats.org/officeDocument/2006/relationships/hyperlink" Target="http://health.stackexchange.com/questions/9632/why-is-the-exterior-part-of-my-left-foot-toe-is-always-in-pain" TargetMode="External"/><Relationship Id="rId9" Type="http://schemas.openxmlformats.org/officeDocument/2006/relationships/hyperlink" Target="http://commons.wikimedia.org/wiki/File:Cat_March_2010-1.j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azharreflections.blogspot.com/2013/06/my-e-dventures-of-writing.html"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hyperlink" Target="http://simple.wikipedia.org/wiki/Smokey_Bear" TargetMode="External"/><Relationship Id="rId4" Type="http://schemas.openxmlformats.org/officeDocument/2006/relationships/image" Target="../media/image42.GIF"/></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4800" y="152400"/>
            <a:ext cx="4876800" cy="6502400"/>
          </a:xfrm>
          <a:prstGeom prst="rect">
            <a:avLst/>
          </a:prstGeom>
          <a:effectLst>
            <a:softEdge rad="635000"/>
          </a:effectLst>
        </p:spPr>
      </p:pic>
      <p:sp>
        <p:nvSpPr>
          <p:cNvPr id="7" name="Title 6">
            <a:extLst>
              <a:ext uri="{FF2B5EF4-FFF2-40B4-BE49-F238E27FC236}">
                <a16:creationId xmlns:a16="http://schemas.microsoft.com/office/drawing/2014/main" id="{37D4439B-F928-4977-ADF1-4ED687CBA0F2}"/>
              </a:ext>
            </a:extLst>
          </p:cNvPr>
          <p:cNvSpPr>
            <a:spLocks noGrp="1"/>
          </p:cNvSpPr>
          <p:nvPr>
            <p:ph type="ctrTitle"/>
          </p:nvPr>
        </p:nvSpPr>
        <p:spPr>
          <a:xfrm>
            <a:off x="685800" y="838200"/>
            <a:ext cx="4267200" cy="3460749"/>
          </a:xfrm>
        </p:spPr>
        <p:txBody>
          <a:bodyPr/>
          <a:lstStyle/>
          <a:p>
            <a:pPr algn="ctr"/>
            <a:r>
              <a:rPr lang="en-US" dirty="0"/>
              <a:t>Reveal Nature through Interpretation</a:t>
            </a:r>
          </a:p>
        </p:txBody>
      </p:sp>
      <p:sp>
        <p:nvSpPr>
          <p:cNvPr id="3" name="Subtitle 2"/>
          <p:cNvSpPr>
            <a:spLocks noGrp="1"/>
          </p:cNvSpPr>
          <p:nvPr>
            <p:ph type="subTitle" idx="1"/>
          </p:nvPr>
        </p:nvSpPr>
        <p:spPr>
          <a:xfrm>
            <a:off x="1146266" y="5056909"/>
            <a:ext cx="3425734" cy="990600"/>
          </a:xfrm>
        </p:spPr>
        <p:txBody>
          <a:bodyPr>
            <a:normAutofit/>
          </a:bodyPr>
          <a:lstStyle/>
          <a:p>
            <a:pPr algn="ctr"/>
            <a:r>
              <a:rPr lang="en-US" dirty="0"/>
              <a:t>Amber Myers, CIG</a:t>
            </a:r>
          </a:p>
          <a:p>
            <a:pPr algn="ctr"/>
            <a:endParaRPr lang="en-US" dirty="0"/>
          </a:p>
        </p:txBody>
      </p:sp>
    </p:spTree>
    <p:extLst>
      <p:ext uri="{BB962C8B-B14F-4D97-AF65-F5344CB8AC3E}">
        <p14:creationId xmlns:p14="http://schemas.microsoft.com/office/powerpoint/2010/main" val="373572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2115" y="806750"/>
            <a:ext cx="3766357" cy="3754874"/>
          </a:xfrm>
          <a:prstGeom prst="rect">
            <a:avLst/>
          </a:prstGeom>
          <a:noFill/>
        </p:spPr>
        <p:txBody>
          <a:bodyPr wrap="square" rtlCol="0">
            <a:spAutoFit/>
          </a:bodyPr>
          <a:lstStyle/>
          <a:p>
            <a:pPr algn="ctr"/>
            <a:endParaRPr lang="en-US" sz="3600" u="sng" dirty="0">
              <a:solidFill>
                <a:srgbClr val="FFFF00"/>
              </a:solidFill>
              <a:latin typeface="Avenir Black"/>
              <a:cs typeface="Avenir Black"/>
            </a:endParaRPr>
          </a:p>
          <a:p>
            <a:pPr algn="ctr"/>
            <a:r>
              <a:rPr lang="en-US" sz="3600" dirty="0">
                <a:solidFill>
                  <a:srgbClr val="FFFF00"/>
                </a:solidFill>
                <a:latin typeface="Avenir Black"/>
                <a:cs typeface="Avenir Black"/>
              </a:rPr>
              <a:t>Explorers </a:t>
            </a:r>
          </a:p>
          <a:p>
            <a:pPr algn="ctr"/>
            <a:r>
              <a:rPr lang="en-US" sz="3600" dirty="0">
                <a:solidFill>
                  <a:srgbClr val="FFFF00"/>
                </a:solidFill>
                <a:latin typeface="Avenir Black"/>
                <a:cs typeface="Avenir Black"/>
              </a:rPr>
              <a:t> </a:t>
            </a:r>
            <a:r>
              <a:rPr lang="en-US" sz="2800" dirty="0">
                <a:latin typeface="Avenir Black"/>
                <a:cs typeface="Avenir Black"/>
              </a:rPr>
              <a:t>curiosity driven with a generic interest in the content and expect to learn or find something new</a:t>
            </a:r>
          </a:p>
          <a:p>
            <a:endParaRPr lang="en-US" dirty="0"/>
          </a:p>
        </p:txBody>
      </p:sp>
      <p:sp>
        <p:nvSpPr>
          <p:cNvPr id="5" name="TextBox 4"/>
          <p:cNvSpPr txBox="1"/>
          <p:nvPr/>
        </p:nvSpPr>
        <p:spPr>
          <a:xfrm>
            <a:off x="4813753" y="4175387"/>
            <a:ext cx="3726243" cy="2523768"/>
          </a:xfrm>
          <a:prstGeom prst="rect">
            <a:avLst/>
          </a:prstGeom>
          <a:noFill/>
        </p:spPr>
        <p:txBody>
          <a:bodyPr wrap="square" rtlCol="0">
            <a:spAutoFit/>
          </a:bodyPr>
          <a:lstStyle/>
          <a:p>
            <a:pPr algn="ctr"/>
            <a:r>
              <a:rPr lang="en-US" sz="2800" b="1" dirty="0">
                <a:latin typeface="Avenir Black"/>
                <a:cs typeface="Avenir Black"/>
              </a:rPr>
              <a:t>Facilitators </a:t>
            </a:r>
          </a:p>
          <a:p>
            <a:pPr algn="ctr"/>
            <a:r>
              <a:rPr lang="en-US" sz="2800" dirty="0">
                <a:latin typeface="Avenir Black"/>
                <a:cs typeface="Avenir Black"/>
              </a:rPr>
              <a:t> socially motivated and want to enable the learning/experience of others  </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7574" y="464351"/>
            <a:ext cx="4038600" cy="302895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558" y="3962400"/>
            <a:ext cx="4047472" cy="2685288"/>
          </a:xfrm>
          <a:prstGeom prst="rect">
            <a:avLst/>
          </a:prstGeom>
        </p:spPr>
      </p:pic>
    </p:spTree>
    <p:extLst>
      <p:ext uri="{BB962C8B-B14F-4D97-AF65-F5344CB8AC3E}">
        <p14:creationId xmlns:p14="http://schemas.microsoft.com/office/powerpoint/2010/main" val="2532172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2171" y="-228600"/>
            <a:ext cx="3450167" cy="3816429"/>
          </a:xfrm>
          <a:prstGeom prst="rect">
            <a:avLst/>
          </a:prstGeom>
          <a:noFill/>
        </p:spPr>
        <p:txBody>
          <a:bodyPr wrap="square" rtlCol="0">
            <a:spAutoFit/>
          </a:bodyPr>
          <a:lstStyle/>
          <a:p>
            <a:pPr algn="ctr"/>
            <a:endParaRPr lang="en-US" sz="2400" u="sng" dirty="0">
              <a:solidFill>
                <a:srgbClr val="FFFF00"/>
              </a:solidFill>
              <a:latin typeface="Avenir Black"/>
              <a:cs typeface="Avenir Black"/>
            </a:endParaRPr>
          </a:p>
          <a:p>
            <a:pPr algn="ctr"/>
            <a:endParaRPr lang="en-US" sz="2400" dirty="0">
              <a:solidFill>
                <a:srgbClr val="FFFF00"/>
              </a:solidFill>
              <a:latin typeface="Avenir Black"/>
              <a:cs typeface="Avenir Black"/>
            </a:endParaRPr>
          </a:p>
          <a:p>
            <a:pPr algn="ctr"/>
            <a:r>
              <a:rPr lang="en-US" sz="3600" dirty="0">
                <a:solidFill>
                  <a:srgbClr val="FFFF00"/>
                </a:solidFill>
                <a:latin typeface="Avenir Black"/>
                <a:cs typeface="Avenir Black"/>
              </a:rPr>
              <a:t>Experience Seekers</a:t>
            </a:r>
          </a:p>
          <a:p>
            <a:pPr algn="ctr"/>
            <a:endParaRPr lang="en-US" sz="2400" dirty="0">
              <a:latin typeface="Avenir Black"/>
              <a:cs typeface="Avenir Black"/>
            </a:endParaRPr>
          </a:p>
          <a:p>
            <a:pPr algn="ctr"/>
            <a:r>
              <a:rPr lang="en-US" sz="2000" dirty="0">
                <a:latin typeface="Avenir Black"/>
                <a:cs typeface="Avenir Black"/>
              </a:rPr>
              <a:t>perceive the site as an important destination and as a prestigious attraction in the area   </a:t>
            </a:r>
          </a:p>
          <a:p>
            <a:endParaRPr lang="en-US" dirty="0"/>
          </a:p>
        </p:txBody>
      </p:sp>
      <p:sp>
        <p:nvSpPr>
          <p:cNvPr id="3" name="TextBox 2"/>
          <p:cNvSpPr txBox="1"/>
          <p:nvPr/>
        </p:nvSpPr>
        <p:spPr>
          <a:xfrm>
            <a:off x="4890425" y="3912600"/>
            <a:ext cx="3722562" cy="2831544"/>
          </a:xfrm>
          <a:prstGeom prst="rect">
            <a:avLst/>
          </a:prstGeom>
          <a:noFill/>
        </p:spPr>
        <p:txBody>
          <a:bodyPr wrap="square" rtlCol="0">
            <a:spAutoFit/>
          </a:bodyPr>
          <a:lstStyle/>
          <a:p>
            <a:pPr algn="ctr"/>
            <a:r>
              <a:rPr lang="en-US" sz="3200" b="1" dirty="0">
                <a:solidFill>
                  <a:srgbClr val="000000"/>
                </a:solidFill>
                <a:latin typeface="Avenir Black"/>
                <a:cs typeface="Avenir Black"/>
              </a:rPr>
              <a:t>Professional Hobbyists</a:t>
            </a:r>
          </a:p>
          <a:p>
            <a:pPr algn="ctr"/>
            <a:endParaRPr lang="en-US" sz="2400" b="1" dirty="0">
              <a:latin typeface="Avenir Black"/>
              <a:cs typeface="Avenir Black"/>
            </a:endParaRPr>
          </a:p>
          <a:p>
            <a:pPr algn="ctr"/>
            <a:r>
              <a:rPr lang="en-US" sz="2400" dirty="0">
                <a:latin typeface="Avenir Black"/>
                <a:cs typeface="Avenir Black"/>
              </a:rPr>
              <a:t>content specialists and visit to discover new ideas or find answers to questions </a:t>
            </a:r>
          </a:p>
          <a:p>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255" y="3436860"/>
            <a:ext cx="4064000" cy="30480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2928" y="282366"/>
            <a:ext cx="4220059" cy="3154494"/>
          </a:xfrm>
          <a:prstGeom prst="rect">
            <a:avLst/>
          </a:prstGeom>
        </p:spPr>
      </p:pic>
    </p:spTree>
    <p:extLst>
      <p:ext uri="{BB962C8B-B14F-4D97-AF65-F5344CB8AC3E}">
        <p14:creationId xmlns:p14="http://schemas.microsoft.com/office/powerpoint/2010/main" val="2479406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020" y="460548"/>
            <a:ext cx="4272391" cy="3200876"/>
          </a:xfrm>
          <a:prstGeom prst="rect">
            <a:avLst/>
          </a:prstGeom>
          <a:noFill/>
        </p:spPr>
        <p:txBody>
          <a:bodyPr wrap="square" rtlCol="0">
            <a:spAutoFit/>
          </a:bodyPr>
          <a:lstStyle/>
          <a:p>
            <a:pPr algn="ctr"/>
            <a:endParaRPr lang="en-US" sz="2400" u="sng" dirty="0">
              <a:solidFill>
                <a:srgbClr val="FFFF00"/>
              </a:solidFill>
            </a:endParaRPr>
          </a:p>
          <a:p>
            <a:pPr algn="ctr"/>
            <a:endParaRPr lang="en-US" sz="2400" u="sng" dirty="0">
              <a:solidFill>
                <a:srgbClr val="FFFF00"/>
              </a:solidFill>
            </a:endParaRPr>
          </a:p>
          <a:p>
            <a:pPr algn="ctr"/>
            <a:r>
              <a:rPr lang="en-US" sz="3200" b="1" dirty="0">
                <a:solidFill>
                  <a:srgbClr val="FFFF00"/>
                </a:solidFill>
              </a:rPr>
              <a:t>Affinity Seekers</a:t>
            </a:r>
          </a:p>
          <a:p>
            <a:pPr algn="ctr"/>
            <a:endParaRPr lang="en-US" sz="2400" u="sng" dirty="0">
              <a:solidFill>
                <a:srgbClr val="FFFF00"/>
              </a:solidFill>
            </a:endParaRPr>
          </a:p>
          <a:p>
            <a:pPr algn="ctr"/>
            <a:r>
              <a:rPr lang="en-US" sz="2000" b="1" dirty="0"/>
              <a:t>Motivated to visit a particular location because it speaks to their sense of heritage and big “I” Identity or personhood  </a:t>
            </a:r>
          </a:p>
          <a:p>
            <a:endParaRPr lang="en-US" dirty="0"/>
          </a:p>
        </p:txBody>
      </p:sp>
      <p:sp>
        <p:nvSpPr>
          <p:cNvPr id="3" name="TextBox 2"/>
          <p:cNvSpPr txBox="1"/>
          <p:nvPr/>
        </p:nvSpPr>
        <p:spPr>
          <a:xfrm>
            <a:off x="4636168" y="3661424"/>
            <a:ext cx="4198471" cy="2739211"/>
          </a:xfrm>
          <a:prstGeom prst="rect">
            <a:avLst/>
          </a:prstGeom>
          <a:noFill/>
        </p:spPr>
        <p:txBody>
          <a:bodyPr wrap="square" rtlCol="0">
            <a:spAutoFit/>
          </a:bodyPr>
          <a:lstStyle/>
          <a:p>
            <a:pPr algn="ctr"/>
            <a:r>
              <a:rPr lang="en-US" sz="2800" b="1" dirty="0"/>
              <a:t>Respectful Pilgrims</a:t>
            </a:r>
          </a:p>
          <a:p>
            <a:pPr algn="ctr"/>
            <a:endParaRPr lang="en-US" sz="2400" b="1" u="sng" dirty="0"/>
          </a:p>
          <a:p>
            <a:pPr algn="ctr"/>
            <a:r>
              <a:rPr lang="en-US" sz="2400" dirty="0"/>
              <a:t>Visit out of sense of duty or obligation to honor the memory of those represented by the institution/memorial</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7411" y="152399"/>
            <a:ext cx="4201697" cy="3151273"/>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3796116"/>
            <a:ext cx="2216916" cy="2954694"/>
          </a:xfrm>
          <a:prstGeom prst="rect">
            <a:avLst/>
          </a:prstGeom>
        </p:spPr>
      </p:pic>
    </p:spTree>
    <p:extLst>
      <p:ext uri="{BB962C8B-B14F-4D97-AF65-F5344CB8AC3E}">
        <p14:creationId xmlns:p14="http://schemas.microsoft.com/office/powerpoint/2010/main" val="370091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5" name="Rectangle 14">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2"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3"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5" name="Rectangle 24">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29"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1"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620146"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9" name="Picture Placeholder 8"/>
          <p:cNvPicPr>
            <a:picLocks noGrp="1" noChangeAspect="1"/>
          </p:cNvPicPr>
          <p:nvPr>
            <p:ph type="pic" idx="1"/>
          </p:nvPr>
        </p:nvPicPr>
        <p:blipFill rotWithShape="1">
          <a:blip r:embed="rId4" cstate="email">
            <a:extLst>
              <a:ext uri="{28A0092B-C50C-407E-A947-70E740481C1C}">
                <a14:useLocalDpi xmlns:a14="http://schemas.microsoft.com/office/drawing/2010/main"/>
              </a:ext>
            </a:extLst>
          </a:blip>
          <a:srcRect/>
          <a:stretch/>
        </p:blipFill>
        <p:spPr>
          <a:xfrm>
            <a:off x="5080883" y="480060"/>
            <a:ext cx="3697356"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33" name="Rectangle 32">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5" name="Oval 34">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Oval 36">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Text Placeholder 6"/>
          <p:cNvSpPr>
            <a:spLocks noGrp="1"/>
          </p:cNvSpPr>
          <p:nvPr>
            <p:ph type="body" sz="quarter" idx="13"/>
          </p:nvPr>
        </p:nvSpPr>
        <p:spPr>
          <a:xfrm>
            <a:off x="491619" y="822092"/>
            <a:ext cx="4554582" cy="5197708"/>
          </a:xfrm>
        </p:spPr>
        <p:txBody>
          <a:bodyPr vert="horz" lIns="91440" tIns="45720" rIns="91440" bIns="45720" rtlCol="0" anchor="ctr">
            <a:normAutofit/>
          </a:bodyPr>
          <a:lstStyle/>
          <a:p>
            <a:pPr marL="285750" indent="-285750">
              <a:buFont typeface="Wingdings 3" charset="2"/>
              <a:buChar char=""/>
            </a:pPr>
            <a:endParaRPr lang="en-US" dirty="0">
              <a:solidFill>
                <a:srgbClr val="FFFFFF"/>
              </a:solidFill>
            </a:endParaRPr>
          </a:p>
          <a:p>
            <a:pPr marL="285750" indent="-285750">
              <a:buFont typeface="Wingdings 3" charset="2"/>
              <a:buChar char=""/>
            </a:pPr>
            <a:r>
              <a:rPr lang="en-US" sz="2400" dirty="0">
                <a:solidFill>
                  <a:srgbClr val="FFFFFF"/>
                </a:solidFill>
              </a:rPr>
              <a:t>People often choose leisure activities that support and meet the needs of their motivational related identities.   </a:t>
            </a:r>
          </a:p>
          <a:p>
            <a:pPr marL="285750" indent="-285750">
              <a:buFont typeface="Wingdings 3" charset="2"/>
              <a:buChar char=""/>
            </a:pPr>
            <a:endParaRPr lang="en-US" sz="2400" dirty="0">
              <a:solidFill>
                <a:srgbClr val="FFFFFF"/>
              </a:solidFill>
            </a:endParaRPr>
          </a:p>
          <a:p>
            <a:pPr marL="285750" indent="-285750">
              <a:buFont typeface="Wingdings 3" charset="2"/>
              <a:buChar char=""/>
            </a:pPr>
            <a:r>
              <a:rPr lang="en-US" sz="2400" dirty="0">
                <a:solidFill>
                  <a:srgbClr val="FFFFFF"/>
                </a:solidFill>
              </a:rPr>
              <a:t>Motivational related identities are flexible, and one guest may fall into multiple categories during one visit or switch identities each time they visit.   </a:t>
            </a:r>
          </a:p>
        </p:txBody>
      </p:sp>
    </p:spTree>
    <p:extLst>
      <p:ext uri="{BB962C8B-B14F-4D97-AF65-F5344CB8AC3E}">
        <p14:creationId xmlns:p14="http://schemas.microsoft.com/office/powerpoint/2010/main" val="335721343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2222224"/>
            <a:ext cx="4322755" cy="4216539"/>
          </a:xfrm>
          <a:prstGeom prst="rect">
            <a:avLst/>
          </a:prstGeom>
        </p:spPr>
        <p:txBody>
          <a:bodyPr wrap="square">
            <a:spAutoFit/>
          </a:bodyPr>
          <a:lstStyle/>
          <a:p>
            <a:pPr algn="ctr"/>
            <a:r>
              <a:rPr lang="en-US" sz="3600" dirty="0"/>
              <a:t> </a:t>
            </a:r>
            <a:r>
              <a:rPr lang="en-US" sz="2800" dirty="0"/>
              <a:t>Information, as such, is not interpretation. Interpretation is </a:t>
            </a:r>
            <a:r>
              <a:rPr lang="en-US" sz="2800" b="1" dirty="0"/>
              <a:t>revelation</a:t>
            </a:r>
            <a:r>
              <a:rPr lang="en-US" sz="2800" dirty="0"/>
              <a:t> based upon information. But they are entirely different things. However, all interpretation includes information</a:t>
            </a:r>
            <a:r>
              <a:rPr lang="en-US" sz="3600" dirty="0"/>
              <a:t>.</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295" y="2209800"/>
            <a:ext cx="3333750" cy="4445000"/>
          </a:xfrm>
          <a:prstGeom prst="rect">
            <a:avLst/>
          </a:prstGeom>
        </p:spPr>
      </p:pic>
      <p:sp>
        <p:nvSpPr>
          <p:cNvPr id="3" name="TextBox 2">
            <a:extLst>
              <a:ext uri="{FF2B5EF4-FFF2-40B4-BE49-F238E27FC236}">
                <a16:creationId xmlns:a16="http://schemas.microsoft.com/office/drawing/2014/main" id="{A660F26D-11F7-44DB-A10A-78D31FA1A6EA}"/>
              </a:ext>
            </a:extLst>
          </p:cNvPr>
          <p:cNvSpPr txBox="1"/>
          <p:nvPr/>
        </p:nvSpPr>
        <p:spPr>
          <a:xfrm>
            <a:off x="1143000" y="914400"/>
            <a:ext cx="6858000" cy="646331"/>
          </a:xfrm>
          <a:prstGeom prst="rect">
            <a:avLst/>
          </a:prstGeom>
          <a:noFill/>
        </p:spPr>
        <p:txBody>
          <a:bodyPr wrap="square" rtlCol="0">
            <a:spAutoFit/>
          </a:bodyPr>
          <a:lstStyle/>
          <a:p>
            <a:pPr algn="ctr"/>
            <a:r>
              <a:rPr lang="en-US" sz="3600" dirty="0">
                <a:solidFill>
                  <a:srgbClr val="FFFF00"/>
                </a:solidFill>
              </a:rPr>
              <a:t>The Gift of Revelation</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724648-A722-46F3-9287-0F467E3DB956}"/>
              </a:ext>
            </a:extLst>
          </p:cNvPr>
          <p:cNvSpPr txBox="1"/>
          <p:nvPr/>
        </p:nvSpPr>
        <p:spPr>
          <a:xfrm>
            <a:off x="1524000" y="990600"/>
            <a:ext cx="6442789" cy="646331"/>
          </a:xfrm>
          <a:prstGeom prst="rect">
            <a:avLst/>
          </a:prstGeom>
          <a:noFill/>
        </p:spPr>
        <p:txBody>
          <a:bodyPr wrap="none" rtlCol="0">
            <a:spAutoFit/>
          </a:bodyPr>
          <a:lstStyle/>
          <a:p>
            <a:r>
              <a:rPr lang="en-US" sz="3600" dirty="0">
                <a:solidFill>
                  <a:srgbClr val="FFFF00"/>
                </a:solidFill>
              </a:rPr>
              <a:t>Helping your audience see</a:t>
            </a:r>
            <a:endParaRPr lang="en-US" dirty="0"/>
          </a:p>
        </p:txBody>
      </p:sp>
      <p:sp>
        <p:nvSpPr>
          <p:cNvPr id="3" name="TextBox 2">
            <a:extLst>
              <a:ext uri="{FF2B5EF4-FFF2-40B4-BE49-F238E27FC236}">
                <a16:creationId xmlns:a16="http://schemas.microsoft.com/office/drawing/2014/main" id="{8DC5FD6A-CC6B-4480-A457-57CB509EAC98}"/>
              </a:ext>
            </a:extLst>
          </p:cNvPr>
          <p:cNvSpPr txBox="1"/>
          <p:nvPr/>
        </p:nvSpPr>
        <p:spPr>
          <a:xfrm>
            <a:off x="6453508" y="3105834"/>
            <a:ext cx="2270173" cy="646331"/>
          </a:xfrm>
          <a:prstGeom prst="rect">
            <a:avLst/>
          </a:prstGeom>
          <a:noFill/>
        </p:spPr>
        <p:txBody>
          <a:bodyPr wrap="none" rtlCol="0">
            <a:spAutoFit/>
          </a:bodyPr>
          <a:lstStyle/>
          <a:p>
            <a:r>
              <a:rPr lang="en-US" sz="3600" dirty="0"/>
              <a:t>Tangibles</a:t>
            </a:r>
          </a:p>
        </p:txBody>
      </p:sp>
      <p:pic>
        <p:nvPicPr>
          <p:cNvPr id="4" name="Picture 3">
            <a:extLst>
              <a:ext uri="{FF2B5EF4-FFF2-40B4-BE49-F238E27FC236}">
                <a16:creationId xmlns:a16="http://schemas.microsoft.com/office/drawing/2014/main" id="{09AFF815-5735-4602-890D-7A1A36B44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571063"/>
            <a:ext cx="5774110" cy="3996107"/>
          </a:xfrm>
          <a:prstGeom prst="rect">
            <a:avLst/>
          </a:prstGeom>
        </p:spPr>
      </p:pic>
      <p:pic>
        <p:nvPicPr>
          <p:cNvPr id="5" name="Picture 4">
            <a:extLst>
              <a:ext uri="{FF2B5EF4-FFF2-40B4-BE49-F238E27FC236}">
                <a16:creationId xmlns:a16="http://schemas.microsoft.com/office/drawing/2014/main" id="{93326A68-C2A2-4173-96D4-4863D2FAA9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3473" y="4478871"/>
            <a:ext cx="3471927" cy="2341029"/>
          </a:xfrm>
          <a:prstGeom prst="rect">
            <a:avLst/>
          </a:prstGeom>
        </p:spPr>
      </p:pic>
    </p:spTree>
    <p:extLst>
      <p:ext uri="{BB962C8B-B14F-4D97-AF65-F5344CB8AC3E}">
        <p14:creationId xmlns:p14="http://schemas.microsoft.com/office/powerpoint/2010/main" val="3966768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181E70-5F46-4501-B886-1A2DB17FC74D}"/>
              </a:ext>
            </a:extLst>
          </p:cNvPr>
          <p:cNvSpPr txBox="1"/>
          <p:nvPr/>
        </p:nvSpPr>
        <p:spPr>
          <a:xfrm>
            <a:off x="1524000" y="990600"/>
            <a:ext cx="6442789" cy="646331"/>
          </a:xfrm>
          <a:prstGeom prst="rect">
            <a:avLst/>
          </a:prstGeom>
          <a:noFill/>
        </p:spPr>
        <p:txBody>
          <a:bodyPr wrap="none" rtlCol="0">
            <a:spAutoFit/>
          </a:bodyPr>
          <a:lstStyle/>
          <a:p>
            <a:r>
              <a:rPr lang="en-US" sz="3600" dirty="0">
                <a:solidFill>
                  <a:srgbClr val="FFFF00"/>
                </a:solidFill>
              </a:rPr>
              <a:t>Helping your audience see</a:t>
            </a:r>
            <a:endParaRPr lang="en-US" dirty="0"/>
          </a:p>
        </p:txBody>
      </p:sp>
      <p:sp>
        <p:nvSpPr>
          <p:cNvPr id="3" name="TextBox 2">
            <a:extLst>
              <a:ext uri="{FF2B5EF4-FFF2-40B4-BE49-F238E27FC236}">
                <a16:creationId xmlns:a16="http://schemas.microsoft.com/office/drawing/2014/main" id="{58369F5C-CC0F-4D69-958A-2BC3236F60C5}"/>
              </a:ext>
            </a:extLst>
          </p:cNvPr>
          <p:cNvSpPr txBox="1"/>
          <p:nvPr/>
        </p:nvSpPr>
        <p:spPr>
          <a:xfrm>
            <a:off x="609600" y="2819400"/>
            <a:ext cx="2616422" cy="646331"/>
          </a:xfrm>
          <a:prstGeom prst="rect">
            <a:avLst/>
          </a:prstGeom>
          <a:noFill/>
        </p:spPr>
        <p:txBody>
          <a:bodyPr wrap="none" rtlCol="0">
            <a:spAutoFit/>
          </a:bodyPr>
          <a:lstStyle/>
          <a:p>
            <a:r>
              <a:rPr lang="en-US" sz="3600" dirty="0"/>
              <a:t>Intangibles</a:t>
            </a:r>
          </a:p>
        </p:txBody>
      </p:sp>
      <p:pic>
        <p:nvPicPr>
          <p:cNvPr id="5" name="Picture 4">
            <a:extLst>
              <a:ext uri="{FF2B5EF4-FFF2-40B4-BE49-F238E27FC236}">
                <a16:creationId xmlns:a16="http://schemas.microsoft.com/office/drawing/2014/main" id="{5C3954FA-CBA0-40FC-B7D5-F29CAE8F3C9D}"/>
              </a:ext>
            </a:extLst>
          </p:cNvPr>
          <p:cNvPicPr>
            <a:picLocks noChangeAspect="1"/>
          </p:cNvPicPr>
          <p:nvPr/>
        </p:nvPicPr>
        <p:blipFill>
          <a:blip r:embed="rId3"/>
          <a:stretch>
            <a:fillRect/>
          </a:stretch>
        </p:blipFill>
        <p:spPr>
          <a:xfrm>
            <a:off x="3631980" y="2819400"/>
            <a:ext cx="4572000" cy="3105150"/>
          </a:xfrm>
          <a:prstGeom prst="rect">
            <a:avLst/>
          </a:prstGeom>
        </p:spPr>
      </p:pic>
      <p:pic>
        <p:nvPicPr>
          <p:cNvPr id="6" name="Picture 5">
            <a:extLst>
              <a:ext uri="{FF2B5EF4-FFF2-40B4-BE49-F238E27FC236}">
                <a16:creationId xmlns:a16="http://schemas.microsoft.com/office/drawing/2014/main" id="{52300F05-9A8B-4F61-A8DC-D42D35D844E7}"/>
              </a:ext>
            </a:extLst>
          </p:cNvPr>
          <p:cNvPicPr>
            <a:picLocks noChangeAspect="1"/>
          </p:cNvPicPr>
          <p:nvPr/>
        </p:nvPicPr>
        <p:blipFill>
          <a:blip r:embed="rId4"/>
          <a:stretch>
            <a:fillRect/>
          </a:stretch>
        </p:blipFill>
        <p:spPr>
          <a:xfrm>
            <a:off x="609600" y="4038600"/>
            <a:ext cx="3829050" cy="2362200"/>
          </a:xfrm>
          <a:prstGeom prst="rect">
            <a:avLst/>
          </a:prstGeom>
        </p:spPr>
      </p:pic>
    </p:spTree>
    <p:extLst>
      <p:ext uri="{BB962C8B-B14F-4D97-AF65-F5344CB8AC3E}">
        <p14:creationId xmlns:p14="http://schemas.microsoft.com/office/powerpoint/2010/main" val="1290397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838200"/>
            <a:ext cx="6248400" cy="646331"/>
          </a:xfrm>
          <a:prstGeom prst="rect">
            <a:avLst/>
          </a:prstGeom>
        </p:spPr>
        <p:txBody>
          <a:bodyPr wrap="square">
            <a:spAutoFit/>
          </a:bodyPr>
          <a:lstStyle/>
          <a:p>
            <a:pPr algn="ctr"/>
            <a:r>
              <a:rPr lang="en-US" sz="3600" dirty="0">
                <a:solidFill>
                  <a:srgbClr val="FFFF00"/>
                </a:solidFill>
              </a:rPr>
              <a:t>The Gift of Story</a:t>
            </a:r>
          </a:p>
        </p:txBody>
      </p:sp>
      <p:pic>
        <p:nvPicPr>
          <p:cNvPr id="5" name="Picture 4">
            <a:extLst>
              <a:ext uri="{FF2B5EF4-FFF2-40B4-BE49-F238E27FC236}">
                <a16:creationId xmlns:a16="http://schemas.microsoft.com/office/drawing/2014/main" id="{A540D398-4CAB-4CC9-AEA8-A68FB03D2BF8}"/>
              </a:ext>
            </a:extLst>
          </p:cNvPr>
          <p:cNvPicPr>
            <a:picLocks noChangeAspect="1"/>
          </p:cNvPicPr>
          <p:nvPr/>
        </p:nvPicPr>
        <p:blipFill>
          <a:blip r:embed="rId4" cstate="email">
            <a:alphaModFix amt="57000"/>
            <a:extLst>
              <a:ext uri="{28A0092B-C50C-407E-A947-70E740481C1C}">
                <a14:useLocalDpi xmlns:a14="http://schemas.microsoft.com/office/drawing/2010/main"/>
              </a:ext>
            </a:extLst>
          </a:blip>
          <a:stretch>
            <a:fillRect/>
          </a:stretch>
        </p:blipFill>
        <p:spPr>
          <a:xfrm>
            <a:off x="2959100" y="2667000"/>
            <a:ext cx="6051592" cy="4031873"/>
          </a:xfrm>
          <a:prstGeom prst="rect">
            <a:avLst/>
          </a:prstGeom>
        </p:spPr>
      </p:pic>
      <p:sp>
        <p:nvSpPr>
          <p:cNvPr id="4" name="TextBox 3">
            <a:extLst>
              <a:ext uri="{FF2B5EF4-FFF2-40B4-BE49-F238E27FC236}">
                <a16:creationId xmlns:a16="http://schemas.microsoft.com/office/drawing/2014/main" id="{4AA3D52C-A963-444E-9414-0DBAFE8DD2B5}"/>
              </a:ext>
            </a:extLst>
          </p:cNvPr>
          <p:cNvSpPr txBox="1"/>
          <p:nvPr/>
        </p:nvSpPr>
        <p:spPr>
          <a:xfrm>
            <a:off x="133308" y="1995547"/>
            <a:ext cx="4800600" cy="4031873"/>
          </a:xfrm>
          <a:prstGeom prst="rect">
            <a:avLst/>
          </a:prstGeom>
          <a:noFill/>
        </p:spPr>
        <p:txBody>
          <a:bodyPr wrap="square" rtlCol="0">
            <a:spAutoFit/>
          </a:bodyPr>
          <a:lstStyle/>
          <a:p>
            <a:r>
              <a:rPr lang="en-US" sz="3200" b="1" dirty="0"/>
              <a:t>Interpretation is an art, which combines many arts, whether the materials are scientific, historical, or architectural. Any art is in some degree teachable.</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838200"/>
            <a:ext cx="6248400" cy="646331"/>
          </a:xfrm>
          <a:prstGeom prst="rect">
            <a:avLst/>
          </a:prstGeom>
        </p:spPr>
        <p:txBody>
          <a:bodyPr wrap="square">
            <a:spAutoFit/>
          </a:bodyPr>
          <a:lstStyle/>
          <a:p>
            <a:pPr algn="ctr"/>
            <a:r>
              <a:rPr lang="en-US" sz="3600" dirty="0">
                <a:solidFill>
                  <a:srgbClr val="FFFF00"/>
                </a:solidFill>
              </a:rPr>
              <a:t>The Gift of Provocation</a:t>
            </a:r>
          </a:p>
        </p:txBody>
      </p:sp>
      <p:sp>
        <p:nvSpPr>
          <p:cNvPr id="4" name="TextBox 3">
            <a:extLst>
              <a:ext uri="{FF2B5EF4-FFF2-40B4-BE49-F238E27FC236}">
                <a16:creationId xmlns:a16="http://schemas.microsoft.com/office/drawing/2014/main" id="{4AA3D52C-A963-444E-9414-0DBAFE8DD2B5}"/>
              </a:ext>
            </a:extLst>
          </p:cNvPr>
          <p:cNvSpPr txBox="1"/>
          <p:nvPr/>
        </p:nvSpPr>
        <p:spPr>
          <a:xfrm>
            <a:off x="558799" y="2362200"/>
            <a:ext cx="8356601" cy="1077218"/>
          </a:xfrm>
          <a:prstGeom prst="rect">
            <a:avLst/>
          </a:prstGeom>
          <a:noFill/>
        </p:spPr>
        <p:txBody>
          <a:bodyPr wrap="square" rtlCol="0">
            <a:spAutoFit/>
          </a:bodyPr>
          <a:lstStyle/>
          <a:p>
            <a:r>
              <a:rPr lang="en-US" sz="3200" dirty="0"/>
              <a:t>The chief aim of Interpretation is not instruction, but provocation.</a:t>
            </a:r>
          </a:p>
        </p:txBody>
      </p:sp>
      <p:pic>
        <p:nvPicPr>
          <p:cNvPr id="5" name="Picture 4">
            <a:extLst>
              <a:ext uri="{FF2B5EF4-FFF2-40B4-BE49-F238E27FC236}">
                <a16:creationId xmlns:a16="http://schemas.microsoft.com/office/drawing/2014/main" id="{1AA9F947-2A74-4000-BEA6-09136DB0F9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6912" y="3886200"/>
            <a:ext cx="3560373" cy="2664183"/>
          </a:xfrm>
          <a:prstGeom prst="rect">
            <a:avLst/>
          </a:prstGeom>
        </p:spPr>
      </p:pic>
    </p:spTree>
    <p:custDataLst>
      <p:tags r:id="rId1"/>
    </p:custDataLst>
    <p:extLst>
      <p:ext uri="{BB962C8B-B14F-4D97-AF65-F5344CB8AC3E}">
        <p14:creationId xmlns:p14="http://schemas.microsoft.com/office/powerpoint/2010/main" val="3296712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065074"/>
            <a:ext cx="7620000" cy="646331"/>
          </a:xfrm>
          <a:prstGeom prst="rect">
            <a:avLst/>
          </a:prstGeom>
        </p:spPr>
        <p:txBody>
          <a:bodyPr wrap="square">
            <a:spAutoFit/>
          </a:bodyPr>
          <a:lstStyle/>
          <a:p>
            <a:pPr algn="ctr"/>
            <a:r>
              <a:rPr lang="en-US" sz="3600" dirty="0"/>
              <a:t> </a:t>
            </a:r>
            <a:r>
              <a:rPr lang="en-US" sz="3600" dirty="0">
                <a:solidFill>
                  <a:srgbClr val="FFFF00"/>
                </a:solidFill>
              </a:rPr>
              <a:t>The Gift of Wholeness</a:t>
            </a:r>
          </a:p>
        </p:txBody>
      </p:sp>
      <p:sp>
        <p:nvSpPr>
          <p:cNvPr id="4" name="TextBox 3">
            <a:extLst>
              <a:ext uri="{FF2B5EF4-FFF2-40B4-BE49-F238E27FC236}">
                <a16:creationId xmlns:a16="http://schemas.microsoft.com/office/drawing/2014/main" id="{D8FB5119-DAF4-4A46-81A3-E4ADB2D96A9C}"/>
              </a:ext>
            </a:extLst>
          </p:cNvPr>
          <p:cNvSpPr txBox="1"/>
          <p:nvPr/>
        </p:nvSpPr>
        <p:spPr>
          <a:xfrm>
            <a:off x="685800" y="2438400"/>
            <a:ext cx="7620000" cy="2062103"/>
          </a:xfrm>
          <a:prstGeom prst="rect">
            <a:avLst/>
          </a:prstGeom>
          <a:noFill/>
        </p:spPr>
        <p:txBody>
          <a:bodyPr wrap="square" rtlCol="0">
            <a:spAutoFit/>
          </a:bodyPr>
          <a:lstStyle/>
          <a:p>
            <a:r>
              <a:rPr lang="en-US" sz="3200" dirty="0"/>
              <a:t>Interpretation should aim to present a whole, rather than a part, and must address itself to the whole person, rather than any phase.</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2289-078B-4308-A774-2A6009F923D6}"/>
              </a:ext>
            </a:extLst>
          </p:cNvPr>
          <p:cNvSpPr>
            <a:spLocks noGrp="1"/>
          </p:cNvSpPr>
          <p:nvPr>
            <p:ph type="title"/>
          </p:nvPr>
        </p:nvSpPr>
        <p:spPr/>
        <p:txBody>
          <a:bodyPr/>
          <a:lstStyle/>
          <a:p>
            <a:r>
              <a:rPr lang="en-US" dirty="0"/>
              <a:t>Today I will…</a:t>
            </a:r>
          </a:p>
        </p:txBody>
      </p:sp>
      <p:pic>
        <p:nvPicPr>
          <p:cNvPr id="5" name="Content Placeholder 4">
            <a:extLst>
              <a:ext uri="{FF2B5EF4-FFF2-40B4-BE49-F238E27FC236}">
                <a16:creationId xmlns:a16="http://schemas.microsoft.com/office/drawing/2014/main" id="{977EF696-53B0-4EB2-8828-5FBB8744909B}"/>
              </a:ext>
            </a:extLst>
          </p:cNvPr>
          <p:cNvPicPr>
            <a:picLocks noGrp="1" noChangeAspect="1"/>
          </p:cNvPicPr>
          <p:nvPr>
            <p:ph idx="1"/>
          </p:nvPr>
        </p:nvPicPr>
        <p:blipFill>
          <a:blip r:embed="rId3"/>
          <a:stretch>
            <a:fillRect/>
          </a:stretch>
        </p:blipFill>
        <p:spPr>
          <a:xfrm>
            <a:off x="239582" y="2133600"/>
            <a:ext cx="8229600" cy="3690141"/>
          </a:xfrm>
        </p:spPr>
      </p:pic>
    </p:spTree>
    <p:extLst>
      <p:ext uri="{BB962C8B-B14F-4D97-AF65-F5344CB8AC3E}">
        <p14:creationId xmlns:p14="http://schemas.microsoft.com/office/powerpoint/2010/main" val="735218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43D03-0F47-4AF8-AAA6-8984D13B3A53}"/>
              </a:ext>
            </a:extLst>
          </p:cNvPr>
          <p:cNvPicPr>
            <a:picLocks noChangeAspect="1"/>
          </p:cNvPicPr>
          <p:nvPr/>
        </p:nvPicPr>
        <p:blipFill>
          <a:blip r:embed="rId3"/>
          <a:stretch>
            <a:fillRect/>
          </a:stretch>
        </p:blipFill>
        <p:spPr>
          <a:xfrm>
            <a:off x="723900" y="536290"/>
            <a:ext cx="7696200" cy="5785419"/>
          </a:xfrm>
          <a:prstGeom prst="rect">
            <a:avLst/>
          </a:prstGeom>
        </p:spPr>
      </p:pic>
    </p:spTree>
    <p:extLst>
      <p:ext uri="{BB962C8B-B14F-4D97-AF65-F5344CB8AC3E}">
        <p14:creationId xmlns:p14="http://schemas.microsoft.com/office/powerpoint/2010/main" val="3982609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5CEA1-70B7-4DBF-A787-E98334D7DA09}"/>
              </a:ext>
            </a:extLst>
          </p:cNvPr>
          <p:cNvPicPr>
            <a:picLocks noChangeAspect="1"/>
          </p:cNvPicPr>
          <p:nvPr/>
        </p:nvPicPr>
        <p:blipFill>
          <a:blip r:embed="rId3"/>
          <a:stretch>
            <a:fillRect/>
          </a:stretch>
        </p:blipFill>
        <p:spPr>
          <a:xfrm>
            <a:off x="0" y="436685"/>
            <a:ext cx="9098325" cy="5887916"/>
          </a:xfrm>
          <a:prstGeom prst="rect">
            <a:avLst/>
          </a:prstGeom>
        </p:spPr>
      </p:pic>
    </p:spTree>
    <p:extLst>
      <p:ext uri="{BB962C8B-B14F-4D97-AF65-F5344CB8AC3E}">
        <p14:creationId xmlns:p14="http://schemas.microsoft.com/office/powerpoint/2010/main" val="2820956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065074"/>
            <a:ext cx="7620000" cy="646331"/>
          </a:xfrm>
          <a:prstGeom prst="rect">
            <a:avLst/>
          </a:prstGeom>
        </p:spPr>
        <p:txBody>
          <a:bodyPr wrap="square">
            <a:spAutoFit/>
          </a:bodyPr>
          <a:lstStyle/>
          <a:p>
            <a:pPr algn="ctr"/>
            <a:r>
              <a:rPr lang="en-US" sz="3600" dirty="0"/>
              <a:t> </a:t>
            </a:r>
            <a:r>
              <a:rPr lang="en-US" sz="3600" dirty="0">
                <a:solidFill>
                  <a:srgbClr val="FFFF00"/>
                </a:solidFill>
              </a:rPr>
              <a:t>The Gift of Targeted Programs</a:t>
            </a:r>
          </a:p>
        </p:txBody>
      </p:sp>
      <p:sp>
        <p:nvSpPr>
          <p:cNvPr id="4" name="TextBox 3">
            <a:extLst>
              <a:ext uri="{FF2B5EF4-FFF2-40B4-BE49-F238E27FC236}">
                <a16:creationId xmlns:a16="http://schemas.microsoft.com/office/drawing/2014/main" id="{D8FB5119-DAF4-4A46-81A3-E4ADB2D96A9C}"/>
              </a:ext>
            </a:extLst>
          </p:cNvPr>
          <p:cNvSpPr txBox="1"/>
          <p:nvPr/>
        </p:nvSpPr>
        <p:spPr>
          <a:xfrm>
            <a:off x="685800" y="2438400"/>
            <a:ext cx="7620000" cy="3539430"/>
          </a:xfrm>
          <a:prstGeom prst="rect">
            <a:avLst/>
          </a:prstGeom>
          <a:noFill/>
        </p:spPr>
        <p:txBody>
          <a:bodyPr wrap="square" rtlCol="0">
            <a:spAutoFit/>
          </a:bodyPr>
          <a:lstStyle/>
          <a:p>
            <a:r>
              <a:rPr lang="en-US" sz="3200" dirty="0"/>
              <a:t>Interpretation addressed to children, (say, up to the age of 12) should not be a dilution of the presentation to adults but should follow a fundamentally different approach To be at its best it will require a separate program.</a:t>
            </a:r>
          </a:p>
        </p:txBody>
      </p:sp>
      <p:pic>
        <p:nvPicPr>
          <p:cNvPr id="3" name="Picture 2">
            <a:extLst>
              <a:ext uri="{FF2B5EF4-FFF2-40B4-BE49-F238E27FC236}">
                <a16:creationId xmlns:a16="http://schemas.microsoft.com/office/drawing/2014/main" id="{C727D4B2-72AC-4FD3-BC52-805BC932DC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7600" y="5449699"/>
            <a:ext cx="3514642" cy="1056262"/>
          </a:xfrm>
          <a:prstGeom prst="rect">
            <a:avLst/>
          </a:prstGeom>
        </p:spPr>
      </p:pic>
    </p:spTree>
    <p:custDataLst>
      <p:tags r:id="rId1"/>
    </p:custDataLst>
    <p:extLst>
      <p:ext uri="{BB962C8B-B14F-4D97-AF65-F5344CB8AC3E}">
        <p14:creationId xmlns:p14="http://schemas.microsoft.com/office/powerpoint/2010/main" val="612192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4800" y="2767280"/>
            <a:ext cx="4876800" cy="1323439"/>
          </a:xfrm>
          <a:prstGeom prst="rect">
            <a:avLst/>
          </a:prstGeom>
        </p:spPr>
        <p:txBody>
          <a:bodyPr wrap="square">
            <a:spAutoFit/>
          </a:bodyPr>
          <a:lstStyle/>
          <a:p>
            <a:pPr algn="ctr"/>
            <a:r>
              <a:rPr lang="en-US" sz="2000" dirty="0"/>
              <a:t>Interpretation should help people sense the beauty in their surroundings – to provide spiritual uplift and to encourage resource preservation</a:t>
            </a:r>
          </a:p>
        </p:txBody>
      </p:sp>
      <p:pic>
        <p:nvPicPr>
          <p:cNvPr id="4" name="IMG_8566">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31690"/>
            <a:ext cx="3833676" cy="6815424"/>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81072" y="4267200"/>
            <a:ext cx="2579914" cy="2579914"/>
          </a:xfrm>
          <a:prstGeom prst="rect">
            <a:avLst/>
          </a:prstGeom>
        </p:spPr>
      </p:pic>
      <p:sp>
        <p:nvSpPr>
          <p:cNvPr id="3" name="TextBox 2">
            <a:extLst>
              <a:ext uri="{FF2B5EF4-FFF2-40B4-BE49-F238E27FC236}">
                <a16:creationId xmlns:a16="http://schemas.microsoft.com/office/drawing/2014/main" id="{85B4CD4B-D45C-4282-9C4C-96EAE052EBA1}"/>
              </a:ext>
            </a:extLst>
          </p:cNvPr>
          <p:cNvSpPr txBox="1"/>
          <p:nvPr/>
        </p:nvSpPr>
        <p:spPr>
          <a:xfrm>
            <a:off x="4093029" y="1143000"/>
            <a:ext cx="4876800" cy="646331"/>
          </a:xfrm>
          <a:prstGeom prst="rect">
            <a:avLst/>
          </a:prstGeom>
          <a:noFill/>
        </p:spPr>
        <p:txBody>
          <a:bodyPr wrap="square" rtlCol="0">
            <a:spAutoFit/>
          </a:bodyPr>
          <a:lstStyle/>
          <a:p>
            <a:r>
              <a:rPr lang="en-US" sz="3600" dirty="0">
                <a:solidFill>
                  <a:srgbClr val="FFFF00"/>
                </a:solidFill>
              </a:rPr>
              <a:t>The Gift of Beauty</a:t>
            </a:r>
          </a:p>
        </p:txBody>
      </p:sp>
    </p:spTree>
    <p:custDataLst>
      <p:tags r:id="rId1"/>
    </p:custDataLst>
    <p:extLst>
      <p:ext uri="{BB962C8B-B14F-4D97-AF65-F5344CB8AC3E}">
        <p14:creationId xmlns:p14="http://schemas.microsoft.com/office/powerpoint/2010/main" val="3269785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65152">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49" y="8709"/>
            <a:ext cx="4775200" cy="35814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1549" y="3200400"/>
            <a:ext cx="6505350" cy="3657600"/>
          </a:xfrm>
          <a:prstGeom prst="rect">
            <a:avLst/>
          </a:prstGeom>
        </p:spPr>
      </p:pic>
    </p:spTree>
    <p:extLst>
      <p:ext uri="{BB962C8B-B14F-4D97-AF65-F5344CB8AC3E}">
        <p14:creationId xmlns:p14="http://schemas.microsoft.com/office/powerpoint/2010/main" val="1688530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399" y="5640169"/>
            <a:ext cx="7315200" cy="830997"/>
          </a:xfrm>
          <a:prstGeom prst="rect">
            <a:avLst/>
          </a:prstGeom>
        </p:spPr>
        <p:txBody>
          <a:bodyPr wrap="square">
            <a:spAutoFit/>
          </a:bodyPr>
          <a:lstStyle/>
          <a:p>
            <a:pPr algn="ctr"/>
            <a:r>
              <a:rPr lang="en-US" sz="2400" dirty="0"/>
              <a:t>Passion is the essential ingredient for powerful and effective interpretation</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9216" y="1770655"/>
            <a:ext cx="4745566" cy="3810000"/>
          </a:xfrm>
          <a:prstGeom prst="rect">
            <a:avLst/>
          </a:prstGeom>
        </p:spPr>
      </p:pic>
      <p:sp>
        <p:nvSpPr>
          <p:cNvPr id="3" name="TextBox 2">
            <a:extLst>
              <a:ext uri="{FF2B5EF4-FFF2-40B4-BE49-F238E27FC236}">
                <a16:creationId xmlns:a16="http://schemas.microsoft.com/office/drawing/2014/main" id="{2FDC97DB-1569-425F-A630-330BBFF07A03}"/>
              </a:ext>
            </a:extLst>
          </p:cNvPr>
          <p:cNvSpPr txBox="1"/>
          <p:nvPr/>
        </p:nvSpPr>
        <p:spPr>
          <a:xfrm>
            <a:off x="2463089" y="802332"/>
            <a:ext cx="4217821" cy="646331"/>
          </a:xfrm>
          <a:prstGeom prst="rect">
            <a:avLst/>
          </a:prstGeom>
          <a:noFill/>
        </p:spPr>
        <p:txBody>
          <a:bodyPr wrap="none" rtlCol="0">
            <a:spAutoFit/>
          </a:bodyPr>
          <a:lstStyle/>
          <a:p>
            <a:pPr algn="ctr"/>
            <a:r>
              <a:rPr lang="en-US" sz="3600" dirty="0">
                <a:solidFill>
                  <a:srgbClr val="FFFF00"/>
                </a:solidFill>
              </a:rPr>
              <a:t>The Gift of Passion</a:t>
            </a:r>
          </a:p>
        </p:txBody>
      </p:sp>
    </p:spTree>
    <p:custDataLst>
      <p:tags r:id="rId1"/>
    </p:custDataLst>
    <p:extLst>
      <p:ext uri="{BB962C8B-B14F-4D97-AF65-F5344CB8AC3E}">
        <p14:creationId xmlns:p14="http://schemas.microsoft.com/office/powerpoint/2010/main" val="3148113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ectangle 1"/>
          <p:cNvSpPr/>
          <p:nvPr/>
        </p:nvSpPr>
        <p:spPr>
          <a:xfrm>
            <a:off x="571500" y="5143500"/>
            <a:ext cx="8001000" cy="1384995"/>
          </a:xfrm>
          <a:prstGeom prst="rect">
            <a:avLst/>
          </a:prstGeom>
        </p:spPr>
        <p:txBody>
          <a:bodyPr wrap="square">
            <a:spAutoFit/>
          </a:bodyPr>
          <a:lstStyle/>
          <a:p>
            <a:pPr algn="ctr"/>
            <a:r>
              <a:rPr lang="en-US" sz="2800" dirty="0"/>
              <a:t>"In the end, we conserve only what we love. We will love only what we understand. We will understand only what we are taught." - Baba </a:t>
            </a:r>
            <a:r>
              <a:rPr lang="en-US" sz="2800" dirty="0" err="1"/>
              <a:t>Dioum</a:t>
            </a:r>
            <a:endParaRPr lang="en-US" sz="2800" dirty="0"/>
          </a:p>
        </p:txBody>
      </p:sp>
    </p:spTree>
    <p:custDataLst>
      <p:tags r:id="rId1"/>
    </p:custDataLst>
    <p:extLst>
      <p:ext uri="{BB962C8B-B14F-4D97-AF65-F5344CB8AC3E}">
        <p14:creationId xmlns:p14="http://schemas.microsoft.com/office/powerpoint/2010/main" val="48005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6649-0B19-42F6-9ECC-182BED48BE2B}"/>
              </a:ext>
            </a:extLst>
          </p:cNvPr>
          <p:cNvSpPr>
            <a:spLocks noGrp="1"/>
          </p:cNvSpPr>
          <p:nvPr>
            <p:ph type="ctrTitle"/>
          </p:nvPr>
        </p:nvSpPr>
        <p:spPr/>
        <p:txBody>
          <a:bodyPr/>
          <a:lstStyle/>
          <a:p>
            <a:r>
              <a:rPr lang="en-US" dirty="0"/>
              <a:t>Brain Break! </a:t>
            </a:r>
          </a:p>
        </p:txBody>
      </p:sp>
      <p:pic>
        <p:nvPicPr>
          <p:cNvPr id="4" name="Picture 3">
            <a:extLst>
              <a:ext uri="{FF2B5EF4-FFF2-40B4-BE49-F238E27FC236}">
                <a16:creationId xmlns:a16="http://schemas.microsoft.com/office/drawing/2014/main" id="{B940E81C-F42D-430B-9BC3-045CF7283B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1050" y="1447800"/>
            <a:ext cx="4167447" cy="4876800"/>
          </a:xfrm>
          <a:prstGeom prst="rect">
            <a:avLst/>
          </a:prstGeom>
        </p:spPr>
      </p:pic>
    </p:spTree>
    <p:extLst>
      <p:ext uri="{BB962C8B-B14F-4D97-AF65-F5344CB8AC3E}">
        <p14:creationId xmlns:p14="http://schemas.microsoft.com/office/powerpoint/2010/main" val="2030394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AD279-4A2C-4155-A3B1-F8D4CE2B4581}"/>
              </a:ext>
            </a:extLst>
          </p:cNvPr>
          <p:cNvSpPr txBox="1"/>
          <p:nvPr/>
        </p:nvSpPr>
        <p:spPr>
          <a:xfrm>
            <a:off x="381593" y="2819400"/>
            <a:ext cx="8380819" cy="4031873"/>
          </a:xfrm>
          <a:prstGeom prst="rect">
            <a:avLst/>
          </a:prstGeom>
          <a:noFill/>
        </p:spPr>
        <p:txBody>
          <a:bodyPr wrap="none" rtlCol="0">
            <a:spAutoFit/>
          </a:bodyPr>
          <a:lstStyle/>
          <a:p>
            <a:pPr algn="ctr"/>
            <a:r>
              <a:rPr lang="en-US" sz="4800" dirty="0"/>
              <a:t>(KR+KA)+AT=IO</a:t>
            </a:r>
          </a:p>
          <a:p>
            <a:pPr algn="ctr"/>
            <a:endParaRPr lang="en-US" sz="4800" dirty="0"/>
          </a:p>
          <a:p>
            <a:r>
              <a:rPr lang="en-US" sz="4000" dirty="0">
                <a:solidFill>
                  <a:srgbClr val="FF0000"/>
                </a:solidFill>
              </a:rPr>
              <a:t>KR</a:t>
            </a:r>
            <a:r>
              <a:rPr lang="en-US" sz="4000" dirty="0"/>
              <a:t> – </a:t>
            </a:r>
            <a:r>
              <a:rPr lang="en-US" sz="4000" dirty="0">
                <a:solidFill>
                  <a:srgbClr val="FF0000"/>
                </a:solidFill>
              </a:rPr>
              <a:t>K</a:t>
            </a:r>
            <a:r>
              <a:rPr lang="en-US" sz="4000" dirty="0"/>
              <a:t>nowledge of the </a:t>
            </a:r>
            <a:r>
              <a:rPr lang="en-US" sz="4000" dirty="0">
                <a:solidFill>
                  <a:srgbClr val="FF0000"/>
                </a:solidFill>
              </a:rPr>
              <a:t>R</a:t>
            </a:r>
            <a:r>
              <a:rPr lang="en-US" sz="4000" dirty="0"/>
              <a:t>esource</a:t>
            </a:r>
          </a:p>
          <a:p>
            <a:r>
              <a:rPr lang="en-US" sz="4000" dirty="0">
                <a:solidFill>
                  <a:srgbClr val="FF0000"/>
                </a:solidFill>
              </a:rPr>
              <a:t>KA</a:t>
            </a:r>
            <a:r>
              <a:rPr lang="en-US" sz="4000" dirty="0"/>
              <a:t> – </a:t>
            </a:r>
            <a:r>
              <a:rPr lang="en-US" sz="4000" dirty="0">
                <a:solidFill>
                  <a:srgbClr val="FF0000"/>
                </a:solidFill>
              </a:rPr>
              <a:t>K</a:t>
            </a:r>
            <a:r>
              <a:rPr lang="en-US" sz="4000" dirty="0"/>
              <a:t>nowledge of the </a:t>
            </a:r>
            <a:r>
              <a:rPr lang="en-US" sz="4000" dirty="0">
                <a:solidFill>
                  <a:srgbClr val="FF0000"/>
                </a:solidFill>
              </a:rPr>
              <a:t>A</a:t>
            </a:r>
            <a:r>
              <a:rPr lang="en-US" sz="4000" dirty="0"/>
              <a:t>udience</a:t>
            </a:r>
          </a:p>
          <a:p>
            <a:r>
              <a:rPr lang="en-US" sz="4000" dirty="0">
                <a:solidFill>
                  <a:srgbClr val="FF0000"/>
                </a:solidFill>
              </a:rPr>
              <a:t>AT</a:t>
            </a:r>
            <a:r>
              <a:rPr lang="en-US" sz="4000" dirty="0"/>
              <a:t> – </a:t>
            </a:r>
            <a:r>
              <a:rPr lang="en-US" sz="4000" dirty="0">
                <a:solidFill>
                  <a:srgbClr val="FF0000"/>
                </a:solidFill>
              </a:rPr>
              <a:t>A</a:t>
            </a:r>
            <a:r>
              <a:rPr lang="en-US" sz="4000" dirty="0"/>
              <a:t>ppropriate </a:t>
            </a:r>
            <a:r>
              <a:rPr lang="en-US" sz="4000" dirty="0">
                <a:solidFill>
                  <a:srgbClr val="FF0000"/>
                </a:solidFill>
              </a:rPr>
              <a:t>T</a:t>
            </a:r>
            <a:r>
              <a:rPr lang="en-US" sz="4000" dirty="0"/>
              <a:t>echnology</a:t>
            </a:r>
          </a:p>
          <a:p>
            <a:r>
              <a:rPr lang="en-US" sz="4000" dirty="0">
                <a:solidFill>
                  <a:srgbClr val="FF0000"/>
                </a:solidFill>
              </a:rPr>
              <a:t>IO</a:t>
            </a:r>
            <a:r>
              <a:rPr lang="en-US" sz="4000" dirty="0"/>
              <a:t> – </a:t>
            </a:r>
            <a:r>
              <a:rPr lang="en-US" sz="4000" dirty="0">
                <a:solidFill>
                  <a:srgbClr val="FF0000"/>
                </a:solidFill>
              </a:rPr>
              <a:t>I</a:t>
            </a:r>
            <a:r>
              <a:rPr lang="en-US" sz="4000" dirty="0"/>
              <a:t>nterpretive </a:t>
            </a:r>
            <a:r>
              <a:rPr lang="en-US" sz="4000" dirty="0">
                <a:solidFill>
                  <a:srgbClr val="FF0000"/>
                </a:solidFill>
              </a:rPr>
              <a:t>O</a:t>
            </a:r>
            <a:r>
              <a:rPr lang="en-US" sz="4000" dirty="0"/>
              <a:t>pportunity</a:t>
            </a:r>
          </a:p>
        </p:txBody>
      </p:sp>
      <p:sp>
        <p:nvSpPr>
          <p:cNvPr id="3" name="TextBox 2">
            <a:extLst>
              <a:ext uri="{FF2B5EF4-FFF2-40B4-BE49-F238E27FC236}">
                <a16:creationId xmlns:a16="http://schemas.microsoft.com/office/drawing/2014/main" id="{BBF47DAC-685A-46B2-A720-B800E51F671A}"/>
              </a:ext>
            </a:extLst>
          </p:cNvPr>
          <p:cNvSpPr txBox="1"/>
          <p:nvPr/>
        </p:nvSpPr>
        <p:spPr>
          <a:xfrm>
            <a:off x="1796240" y="2173069"/>
            <a:ext cx="5551520" cy="646331"/>
          </a:xfrm>
          <a:prstGeom prst="rect">
            <a:avLst/>
          </a:prstGeom>
          <a:noFill/>
        </p:spPr>
        <p:txBody>
          <a:bodyPr wrap="none" rtlCol="0">
            <a:spAutoFit/>
          </a:bodyPr>
          <a:lstStyle/>
          <a:p>
            <a:r>
              <a:rPr lang="en-US" sz="3600" dirty="0"/>
              <a:t>The Interpretive Formula</a:t>
            </a:r>
          </a:p>
        </p:txBody>
      </p:sp>
      <p:sp>
        <p:nvSpPr>
          <p:cNvPr id="4" name="TextBox 3">
            <a:extLst>
              <a:ext uri="{FF2B5EF4-FFF2-40B4-BE49-F238E27FC236}">
                <a16:creationId xmlns:a16="http://schemas.microsoft.com/office/drawing/2014/main" id="{8E03549F-8025-4334-B510-73FA05ADFBD6}"/>
              </a:ext>
            </a:extLst>
          </p:cNvPr>
          <p:cNvSpPr txBox="1"/>
          <p:nvPr/>
        </p:nvSpPr>
        <p:spPr>
          <a:xfrm>
            <a:off x="3190051" y="1066800"/>
            <a:ext cx="2763898" cy="646331"/>
          </a:xfrm>
          <a:prstGeom prst="rect">
            <a:avLst/>
          </a:prstGeom>
          <a:noFill/>
        </p:spPr>
        <p:txBody>
          <a:bodyPr wrap="none" rtlCol="0">
            <a:spAutoFit/>
          </a:bodyPr>
          <a:lstStyle/>
          <a:p>
            <a:pPr algn="ctr"/>
            <a:r>
              <a:rPr lang="en-US" sz="3600" dirty="0">
                <a:solidFill>
                  <a:srgbClr val="FFFF00"/>
                </a:solidFill>
              </a:rPr>
              <a:t>The Process</a:t>
            </a:r>
          </a:p>
        </p:txBody>
      </p:sp>
    </p:spTree>
    <p:extLst>
      <p:ext uri="{BB962C8B-B14F-4D97-AF65-F5344CB8AC3E}">
        <p14:creationId xmlns:p14="http://schemas.microsoft.com/office/powerpoint/2010/main" val="3835190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1" name="Rectangle 30">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D878F30-3FD1-4769-A966-64643BA75710}"/>
              </a:ext>
            </a:extLst>
          </p:cNvPr>
          <p:cNvSpPr>
            <a:spLocks noGrp="1"/>
          </p:cNvSpPr>
          <p:nvPr>
            <p:ph type="title"/>
          </p:nvPr>
        </p:nvSpPr>
        <p:spPr>
          <a:xfrm>
            <a:off x="6120579" y="1113062"/>
            <a:ext cx="2536723" cy="3281957"/>
          </a:xfrm>
        </p:spPr>
        <p:txBody>
          <a:bodyPr vert="horz" lIns="91440" tIns="45720" rIns="91440" bIns="45720" rtlCol="0" anchor="b">
            <a:normAutofit/>
          </a:bodyPr>
          <a:lstStyle/>
          <a:p>
            <a:pPr>
              <a:lnSpc>
                <a:spcPct val="90000"/>
              </a:lnSpc>
            </a:pPr>
            <a:r>
              <a:rPr lang="en-US" sz="3800" b="0" i="0" kern="1200" dirty="0">
                <a:solidFill>
                  <a:srgbClr val="FFFF00"/>
                </a:solidFill>
                <a:latin typeface="+mj-lt"/>
                <a:ea typeface="+mj-ea"/>
                <a:cs typeface="+mj-cs"/>
              </a:rPr>
              <a:t>Maslow’s Hierarchy of Needs</a:t>
            </a:r>
          </a:p>
        </p:txBody>
      </p:sp>
      <p:pic>
        <p:nvPicPr>
          <p:cNvPr id="4" name="Content Placeholder 3" descr="Diagram&#10;&#10;Description automatically generated">
            <a:extLst>
              <a:ext uri="{FF2B5EF4-FFF2-40B4-BE49-F238E27FC236}">
                <a16:creationId xmlns:a16="http://schemas.microsoft.com/office/drawing/2014/main" id="{53384C87-415B-43DF-8C11-31AF85414295}"/>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832322" y="1143000"/>
            <a:ext cx="5250982" cy="5029200"/>
          </a:xfrm>
          <a:prstGeom prst="roundRect">
            <a:avLst>
              <a:gd name="adj" fmla="val 1858"/>
            </a:avLst>
          </a:prstGeom>
          <a:effectLst>
            <a:outerShdw blurRad="50800" dist="50800" dir="5400000" algn="tl" rotWithShape="0">
              <a:srgbClr val="000000">
                <a:alpha val="43000"/>
              </a:srgbClr>
            </a:outerShdw>
          </a:effectLst>
        </p:spPr>
      </p:pic>
      <p:sp>
        <p:nvSpPr>
          <p:cNvPr id="5" name="TextBox 4">
            <a:extLst>
              <a:ext uri="{FF2B5EF4-FFF2-40B4-BE49-F238E27FC236}">
                <a16:creationId xmlns:a16="http://schemas.microsoft.com/office/drawing/2014/main" id="{35CF844D-4FBC-4355-8404-0D18456D54D2}"/>
              </a:ext>
            </a:extLst>
          </p:cNvPr>
          <p:cNvSpPr txBox="1"/>
          <p:nvPr/>
        </p:nvSpPr>
        <p:spPr>
          <a:xfrm>
            <a:off x="1066800" y="533400"/>
            <a:ext cx="6269665" cy="646331"/>
          </a:xfrm>
          <a:prstGeom prst="rect">
            <a:avLst/>
          </a:prstGeom>
          <a:noFill/>
        </p:spPr>
        <p:txBody>
          <a:bodyPr wrap="none" rtlCol="0">
            <a:spAutoFit/>
          </a:bodyPr>
          <a:lstStyle/>
          <a:p>
            <a:r>
              <a:rPr lang="en-US" sz="3600" dirty="0">
                <a:solidFill>
                  <a:srgbClr val="FFFF00"/>
                </a:solidFill>
              </a:rPr>
              <a:t>Developing the Experience</a:t>
            </a:r>
          </a:p>
        </p:txBody>
      </p:sp>
    </p:spTree>
    <p:extLst>
      <p:ext uri="{BB962C8B-B14F-4D97-AF65-F5344CB8AC3E}">
        <p14:creationId xmlns:p14="http://schemas.microsoft.com/office/powerpoint/2010/main" val="231751233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9" y="457200"/>
            <a:ext cx="9143999" cy="5943600"/>
          </a:xfrm>
          <a:prstGeom prst="rect">
            <a:avLst/>
          </a:prstGeom>
        </p:spPr>
      </p:pic>
      <p:sp>
        <p:nvSpPr>
          <p:cNvPr id="2" name="Title 1"/>
          <p:cNvSpPr>
            <a:spLocks noGrp="1"/>
          </p:cNvSpPr>
          <p:nvPr>
            <p:ph type="ctrTitle"/>
          </p:nvPr>
        </p:nvSpPr>
        <p:spPr>
          <a:xfrm>
            <a:off x="-8709" y="4452793"/>
            <a:ext cx="9144000" cy="1470025"/>
          </a:xfrm>
        </p:spPr>
        <p:txBody>
          <a:bodyPr>
            <a:normAutofit/>
          </a:bodyPr>
          <a:lstStyle/>
          <a:p>
            <a:r>
              <a:rPr lang="en-US" sz="6000" b="1" dirty="0"/>
              <a:t>YOUR Purpose</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E39D88-EB4D-4E62-9BE4-6D1CEAC24370}"/>
              </a:ext>
            </a:extLst>
          </p:cNvPr>
          <p:cNvSpPr txBox="1"/>
          <p:nvPr/>
        </p:nvSpPr>
        <p:spPr>
          <a:xfrm>
            <a:off x="1181100" y="990600"/>
            <a:ext cx="6781800" cy="646331"/>
          </a:xfrm>
          <a:prstGeom prst="rect">
            <a:avLst/>
          </a:prstGeom>
          <a:noFill/>
        </p:spPr>
        <p:txBody>
          <a:bodyPr wrap="square" rtlCol="0">
            <a:spAutoFit/>
          </a:bodyPr>
          <a:lstStyle/>
          <a:p>
            <a:pPr algn="ctr"/>
            <a:r>
              <a:rPr lang="en-US" sz="3600" dirty="0">
                <a:solidFill>
                  <a:srgbClr val="FFFF00"/>
                </a:solidFill>
              </a:rPr>
              <a:t>Developing the Experience</a:t>
            </a:r>
          </a:p>
        </p:txBody>
      </p:sp>
      <p:sp>
        <p:nvSpPr>
          <p:cNvPr id="3" name="TextBox 2">
            <a:extLst>
              <a:ext uri="{FF2B5EF4-FFF2-40B4-BE49-F238E27FC236}">
                <a16:creationId xmlns:a16="http://schemas.microsoft.com/office/drawing/2014/main" id="{84935FB5-5E76-4583-9BB5-30BF71946A55}"/>
              </a:ext>
            </a:extLst>
          </p:cNvPr>
          <p:cNvSpPr txBox="1"/>
          <p:nvPr/>
        </p:nvSpPr>
        <p:spPr>
          <a:xfrm>
            <a:off x="533400" y="2362200"/>
            <a:ext cx="7429500" cy="3970318"/>
          </a:xfrm>
          <a:prstGeom prst="rect">
            <a:avLst/>
          </a:prstGeom>
          <a:noFill/>
        </p:spPr>
        <p:txBody>
          <a:bodyPr wrap="square" rtlCol="0">
            <a:spAutoFit/>
          </a:bodyPr>
          <a:lstStyle/>
          <a:p>
            <a:pPr marL="514350" indent="-514350">
              <a:buAutoNum type="arabicPeriod"/>
            </a:pPr>
            <a:r>
              <a:rPr lang="en-US" sz="3600" dirty="0"/>
              <a:t>Inventory the resource</a:t>
            </a:r>
          </a:p>
          <a:p>
            <a:pPr marL="514350" indent="-514350">
              <a:buAutoNum type="arabicPeriod"/>
            </a:pPr>
            <a:r>
              <a:rPr lang="en-US" sz="3600" dirty="0"/>
              <a:t>Develop a theme and focus all activity on that theme</a:t>
            </a:r>
          </a:p>
          <a:p>
            <a:pPr marL="514350" indent="-514350">
              <a:buAutoNum type="arabicPeriod"/>
            </a:pPr>
            <a:r>
              <a:rPr lang="en-US" sz="3600" dirty="0"/>
              <a:t>Select contacts and methods to support the theme</a:t>
            </a:r>
          </a:p>
          <a:p>
            <a:pPr marL="514350" indent="-514350">
              <a:buAutoNum type="arabicPeriod"/>
            </a:pPr>
            <a:r>
              <a:rPr lang="en-US" sz="3600" dirty="0"/>
              <a:t>Present your program with confidence and enthusiasm</a:t>
            </a:r>
          </a:p>
        </p:txBody>
      </p:sp>
    </p:spTree>
    <p:extLst>
      <p:ext uri="{BB962C8B-B14F-4D97-AF65-F5344CB8AC3E}">
        <p14:creationId xmlns:p14="http://schemas.microsoft.com/office/powerpoint/2010/main" val="808570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0"/>
            <a:ext cx="9144000" cy="923330"/>
          </a:xfrm>
          <a:prstGeom prst="rect">
            <a:avLst/>
          </a:prstGeom>
          <a:noFill/>
        </p:spPr>
        <p:txBody>
          <a:bodyPr wrap="square" rtlCol="0">
            <a:spAutoFit/>
          </a:bodyPr>
          <a:lstStyle/>
          <a:p>
            <a:pPr algn="ctr"/>
            <a:r>
              <a:rPr lang="en-US" sz="5400" b="1" dirty="0">
                <a:solidFill>
                  <a:srgbClr val="FFFF00"/>
                </a:solidFill>
              </a:rPr>
              <a:t>Themes</a:t>
            </a:r>
          </a:p>
        </p:txBody>
      </p:sp>
      <p:sp>
        <p:nvSpPr>
          <p:cNvPr id="3" name="TextBox 2"/>
          <p:cNvSpPr txBox="1"/>
          <p:nvPr/>
        </p:nvSpPr>
        <p:spPr>
          <a:xfrm>
            <a:off x="990600" y="2133600"/>
            <a:ext cx="7620000" cy="5170646"/>
          </a:xfrm>
          <a:prstGeom prst="rect">
            <a:avLst/>
          </a:prstGeom>
          <a:noFill/>
        </p:spPr>
        <p:txBody>
          <a:bodyPr wrap="square" rtlCol="0">
            <a:spAutoFit/>
          </a:bodyPr>
          <a:lstStyle/>
          <a:p>
            <a:endParaRPr lang="en-US" sz="2800" dirty="0"/>
          </a:p>
          <a:p>
            <a:pPr>
              <a:buBlip>
                <a:blip r:embed="rId3"/>
              </a:buBlip>
            </a:pPr>
            <a:r>
              <a:rPr lang="en-US" sz="2800" dirty="0"/>
              <a:t>“</a:t>
            </a:r>
            <a:r>
              <a:rPr lang="en-US" sz="3200" dirty="0"/>
              <a:t>A statement (often expressed in one complete sentence) of what the interpreter wants the audience members to understand and take away with them.” </a:t>
            </a:r>
          </a:p>
          <a:p>
            <a:pPr>
              <a:buBlip>
                <a:blip r:embed="rId3"/>
              </a:buBlip>
            </a:pPr>
            <a:endParaRPr lang="en-US" sz="3200" dirty="0"/>
          </a:p>
          <a:p>
            <a:pPr>
              <a:buBlip>
                <a:blip r:embed="rId3"/>
              </a:buBlip>
            </a:pPr>
            <a:r>
              <a:rPr lang="en-US" sz="3200" dirty="0"/>
              <a:t>A theme is a “whole,” a complete idea</a:t>
            </a:r>
          </a:p>
          <a:p>
            <a:endParaRPr lang="en-US" sz="2800" dirty="0"/>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44629"/>
            <a:ext cx="9144000" cy="646331"/>
          </a:xfrm>
          <a:prstGeom prst="rect">
            <a:avLst/>
          </a:prstGeom>
          <a:noFill/>
        </p:spPr>
        <p:txBody>
          <a:bodyPr wrap="square" rtlCol="0">
            <a:spAutoFit/>
          </a:bodyPr>
          <a:lstStyle/>
          <a:p>
            <a:pPr algn="ctr"/>
            <a:r>
              <a:rPr lang="en-US" sz="3600" b="1" dirty="0">
                <a:solidFill>
                  <a:srgbClr val="FFFF00"/>
                </a:solidFill>
              </a:rPr>
              <a:t>Why use themes?</a:t>
            </a:r>
          </a:p>
        </p:txBody>
      </p:sp>
      <p:sp>
        <p:nvSpPr>
          <p:cNvPr id="3" name="TextBox 2"/>
          <p:cNvSpPr txBox="1"/>
          <p:nvPr/>
        </p:nvSpPr>
        <p:spPr>
          <a:xfrm>
            <a:off x="723900" y="2286000"/>
            <a:ext cx="7696200" cy="4093428"/>
          </a:xfrm>
          <a:prstGeom prst="rect">
            <a:avLst/>
          </a:prstGeom>
          <a:noFill/>
        </p:spPr>
        <p:txBody>
          <a:bodyPr wrap="square" rtlCol="0">
            <a:spAutoFit/>
          </a:bodyPr>
          <a:lstStyle/>
          <a:p>
            <a:pPr>
              <a:buBlip>
                <a:blip r:embed="rId3"/>
              </a:buBlip>
            </a:pPr>
            <a:r>
              <a:rPr lang="en-US" sz="2800" dirty="0"/>
              <a:t>Themes eliminate the tendency to present a collection of unrelated facts, which keeps from overloading the audience.</a:t>
            </a:r>
          </a:p>
          <a:p>
            <a:pPr>
              <a:buBlip>
                <a:blip r:embed="rId3"/>
              </a:buBlip>
            </a:pPr>
            <a:endParaRPr lang="en-US" sz="2800" dirty="0"/>
          </a:p>
          <a:p>
            <a:pPr>
              <a:buBlip>
                <a:blip r:embed="rId3"/>
              </a:buBlip>
            </a:pPr>
            <a:r>
              <a:rPr lang="en-US" sz="2800" dirty="0"/>
              <a:t>“People remember themes…but forget facts.” –Sam Ham (1992) </a:t>
            </a:r>
          </a:p>
          <a:p>
            <a:pPr lvl="1">
              <a:buFont typeface="Arial" pitchFamily="34" charset="0"/>
              <a:buChar char="•"/>
            </a:pPr>
            <a:r>
              <a:rPr lang="en-US" sz="2800" dirty="0"/>
              <a:t>Attention, comprehension, and memory increase if people are given a theme</a:t>
            </a:r>
          </a:p>
          <a:p>
            <a:endParaRPr lang="en-US" dirty="0"/>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B0249A-41AF-4C7F-AE96-DEDD26C4121A}"/>
              </a:ext>
            </a:extLst>
          </p:cNvPr>
          <p:cNvSpPr txBox="1"/>
          <p:nvPr/>
        </p:nvSpPr>
        <p:spPr>
          <a:xfrm>
            <a:off x="533400" y="762000"/>
            <a:ext cx="7543800" cy="923330"/>
          </a:xfrm>
          <a:prstGeom prst="rect">
            <a:avLst/>
          </a:prstGeom>
          <a:noFill/>
        </p:spPr>
        <p:txBody>
          <a:bodyPr wrap="square">
            <a:spAutoFit/>
          </a:bodyPr>
          <a:lstStyle/>
          <a:p>
            <a:pPr algn="ctr"/>
            <a:r>
              <a:rPr lang="en-US" sz="5400" dirty="0">
                <a:solidFill>
                  <a:srgbClr val="FFFF00"/>
                </a:solidFill>
              </a:rPr>
              <a:t>PIGARMTOEJETCAT</a:t>
            </a:r>
          </a:p>
        </p:txBody>
      </p:sp>
      <p:sp>
        <p:nvSpPr>
          <p:cNvPr id="5" name="TextBox 4">
            <a:extLst>
              <a:ext uri="{FF2B5EF4-FFF2-40B4-BE49-F238E27FC236}">
                <a16:creationId xmlns:a16="http://schemas.microsoft.com/office/drawing/2014/main" id="{C951EF1B-2CBA-445B-9537-AF5F15F1E251}"/>
              </a:ext>
            </a:extLst>
          </p:cNvPr>
          <p:cNvSpPr txBox="1"/>
          <p:nvPr/>
        </p:nvSpPr>
        <p:spPr>
          <a:xfrm>
            <a:off x="2286000" y="2551837"/>
            <a:ext cx="4572000" cy="1754326"/>
          </a:xfrm>
          <a:prstGeom prst="rect">
            <a:avLst/>
          </a:prstGeom>
          <a:noFill/>
        </p:spPr>
        <p:txBody>
          <a:bodyPr wrap="square">
            <a:spAutoFit/>
          </a:bodyPr>
          <a:lstStyle/>
          <a:p>
            <a:pPr algn="ctr"/>
            <a:r>
              <a:rPr lang="en-US" sz="5400" dirty="0">
                <a:solidFill>
                  <a:schemeClr val="accent1">
                    <a:lumMod val="75000"/>
                  </a:schemeClr>
                </a:solidFill>
              </a:rPr>
              <a:t>PIG ARM TOE JET CAT </a:t>
            </a:r>
          </a:p>
        </p:txBody>
      </p:sp>
      <p:pic>
        <p:nvPicPr>
          <p:cNvPr id="16" name="Picture 15" descr="A close - up of a foot&#10;&#10;Description automatically generated with medium confidence">
            <a:extLst>
              <a:ext uri="{FF2B5EF4-FFF2-40B4-BE49-F238E27FC236}">
                <a16:creationId xmlns:a16="http://schemas.microsoft.com/office/drawing/2014/main" id="{0C1C36DD-1CE0-46B9-9A9C-F9243BF52B09}"/>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rot="14301594">
            <a:off x="2907154" y="4099486"/>
            <a:ext cx="1526379" cy="2713562"/>
          </a:xfrm>
          <a:prstGeom prst="rect">
            <a:avLst/>
          </a:prstGeom>
        </p:spPr>
      </p:pic>
      <p:sp>
        <p:nvSpPr>
          <p:cNvPr id="17" name="TextBox 16">
            <a:extLst>
              <a:ext uri="{FF2B5EF4-FFF2-40B4-BE49-F238E27FC236}">
                <a16:creationId xmlns:a16="http://schemas.microsoft.com/office/drawing/2014/main" id="{696233A9-53EC-4FDE-BE37-9A67FEA6DF86}"/>
              </a:ext>
            </a:extLst>
          </p:cNvPr>
          <p:cNvSpPr txBox="1"/>
          <p:nvPr/>
        </p:nvSpPr>
        <p:spPr>
          <a:xfrm>
            <a:off x="5172075" y="7213997"/>
            <a:ext cx="1526379" cy="507831"/>
          </a:xfrm>
          <a:prstGeom prst="rect">
            <a:avLst/>
          </a:prstGeom>
          <a:noFill/>
        </p:spPr>
        <p:txBody>
          <a:bodyPr wrap="square" rtlCol="0">
            <a:spAutoFit/>
          </a:bodyPr>
          <a:lstStyle/>
          <a:p>
            <a:r>
              <a:rPr lang="en-US" sz="900">
                <a:hlinkClick r:id="rId4" tooltip="http://health.stackexchange.com/questions/9632/why-is-the-exterior-part-of-my-left-foot-toe-is-always-in-pain"/>
              </a:rPr>
              <a:t>This Photo</a:t>
            </a:r>
            <a:r>
              <a:rPr lang="en-US" sz="900"/>
              <a:t> by Unknown Author is licensed under </a:t>
            </a:r>
            <a:r>
              <a:rPr lang="en-US" sz="900">
                <a:hlinkClick r:id="rId5" tooltip="https://creativecommons.org/licenses/by-sa/3.0/"/>
              </a:rPr>
              <a:t>CC BY-SA</a:t>
            </a:r>
            <a:endParaRPr lang="en-US" sz="900"/>
          </a:p>
        </p:txBody>
      </p:sp>
      <p:pic>
        <p:nvPicPr>
          <p:cNvPr id="19" name="Picture 18" descr="A jet flying in the sky&#10;&#10;Description automatically generated with low confidence">
            <a:extLst>
              <a:ext uri="{FF2B5EF4-FFF2-40B4-BE49-F238E27FC236}">
                <a16:creationId xmlns:a16="http://schemas.microsoft.com/office/drawing/2014/main" id="{7E6F56F5-0610-4040-B561-095B762417DD}"/>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4147124" y="4882917"/>
            <a:ext cx="2519678" cy="1754326"/>
          </a:xfrm>
          <a:prstGeom prst="rect">
            <a:avLst/>
          </a:prstGeom>
        </p:spPr>
      </p:pic>
      <p:pic>
        <p:nvPicPr>
          <p:cNvPr id="22" name="Picture 21" descr="A cat with green eyes&#10;&#10;Description automatically generated with medium confidence">
            <a:extLst>
              <a:ext uri="{FF2B5EF4-FFF2-40B4-BE49-F238E27FC236}">
                <a16:creationId xmlns:a16="http://schemas.microsoft.com/office/drawing/2014/main" id="{A72CBAE4-507D-4A36-AD2C-B72EB4DD4998}"/>
              </a:ext>
            </a:extLst>
          </p:cNvPr>
          <p:cNvPicPr>
            <a:picLocks noChangeAspect="1"/>
          </p:cNvPicPr>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flipH="1">
            <a:off x="6367430" y="3804452"/>
            <a:ext cx="2522814" cy="2853896"/>
          </a:xfrm>
          <a:prstGeom prst="rect">
            <a:avLst/>
          </a:prstGeom>
        </p:spPr>
      </p:pic>
      <p:pic>
        <p:nvPicPr>
          <p:cNvPr id="25" name="Picture 24" descr="A small pink pig&#10;&#10;Description automatically generated with medium confidence">
            <a:extLst>
              <a:ext uri="{FF2B5EF4-FFF2-40B4-BE49-F238E27FC236}">
                <a16:creationId xmlns:a16="http://schemas.microsoft.com/office/drawing/2014/main" id="{59B52B0B-1881-4E4D-B000-375B301F1ADE}"/>
              </a:ext>
            </a:extLst>
          </p:cNvPr>
          <p:cNvPicPr>
            <a:picLocks noChangeAspect="1"/>
          </p:cNvPicPr>
          <p:nvPr/>
        </p:nvPicPr>
        <p:blipFill>
          <a:blip r:embed="rId10" cstate="email">
            <a:extLst>
              <a:ext uri="{28A0092B-C50C-407E-A947-70E740481C1C}">
                <a14:useLocalDpi xmlns:a14="http://schemas.microsoft.com/office/drawing/2010/main"/>
              </a:ext>
              <a:ext uri="{837473B0-CC2E-450A-ABE3-18F120FF3D39}">
                <a1611:picAttrSrcUrl xmlns:a1611="http://schemas.microsoft.com/office/drawing/2016/11/main" r:id="rId11"/>
              </a:ext>
            </a:extLst>
          </a:blip>
          <a:stretch>
            <a:fillRect/>
          </a:stretch>
        </p:blipFill>
        <p:spPr>
          <a:xfrm>
            <a:off x="973257" y="4198697"/>
            <a:ext cx="1664680" cy="1659478"/>
          </a:xfrm>
          <a:prstGeom prst="rect">
            <a:avLst/>
          </a:prstGeom>
        </p:spPr>
      </p:pic>
      <p:pic>
        <p:nvPicPr>
          <p:cNvPr id="13" name="Picture 12" descr="A close - up of a hand&#10;&#10;Description automatically generated with medium confidence">
            <a:extLst>
              <a:ext uri="{FF2B5EF4-FFF2-40B4-BE49-F238E27FC236}">
                <a16:creationId xmlns:a16="http://schemas.microsoft.com/office/drawing/2014/main" id="{5E1A5BC0-B633-4745-BEDD-8019CAF7B74A}"/>
              </a:ext>
            </a:extLst>
          </p:cNvPr>
          <p:cNvPicPr>
            <a:picLocks noChangeAspect="1"/>
          </p:cNvPicPr>
          <p:nvPr/>
        </p:nvPicPr>
        <p:blipFill>
          <a:blip r:embed="rId12" cstate="email">
            <a:extLst>
              <a:ext uri="{28A0092B-C50C-407E-A947-70E740481C1C}">
                <a14:useLocalDpi xmlns:a14="http://schemas.microsoft.com/office/drawing/2010/main"/>
              </a:ext>
              <a:ext uri="{837473B0-CC2E-450A-ABE3-18F120FF3D39}">
                <a1611:picAttrSrcUrl xmlns:a1611="http://schemas.microsoft.com/office/drawing/2016/11/main" r:id="rId13"/>
              </a:ext>
            </a:extLst>
          </a:blip>
          <a:stretch>
            <a:fillRect/>
          </a:stretch>
        </p:blipFill>
        <p:spPr>
          <a:xfrm rot="17990231">
            <a:off x="1747709" y="3898569"/>
            <a:ext cx="1077472" cy="1077472"/>
          </a:xfrm>
          <a:prstGeom prst="rect">
            <a:avLst/>
          </a:prstGeom>
        </p:spPr>
      </p:pic>
    </p:spTree>
    <p:extLst>
      <p:ext uri="{BB962C8B-B14F-4D97-AF65-F5344CB8AC3E}">
        <p14:creationId xmlns:p14="http://schemas.microsoft.com/office/powerpoint/2010/main" val="25810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80">
                                          <p:stCondLst>
                                            <p:cond delay="0"/>
                                          </p:stCondLst>
                                        </p:cTn>
                                        <p:tgtEl>
                                          <p:spTgt spid="25"/>
                                        </p:tgtEl>
                                      </p:cBhvr>
                                    </p:animEffect>
                                    <p:anim calcmode="lin" valueType="num">
                                      <p:cBhvr>
                                        <p:cTn id="12"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7" dur="26">
                                          <p:stCondLst>
                                            <p:cond delay="650"/>
                                          </p:stCondLst>
                                        </p:cTn>
                                        <p:tgtEl>
                                          <p:spTgt spid="25"/>
                                        </p:tgtEl>
                                      </p:cBhvr>
                                      <p:to x="100000" y="60000"/>
                                    </p:animScale>
                                    <p:animScale>
                                      <p:cBhvr>
                                        <p:cTn id="18" dur="166" decel="50000">
                                          <p:stCondLst>
                                            <p:cond delay="676"/>
                                          </p:stCondLst>
                                        </p:cTn>
                                        <p:tgtEl>
                                          <p:spTgt spid="25"/>
                                        </p:tgtEl>
                                      </p:cBhvr>
                                      <p:to x="100000" y="100000"/>
                                    </p:animScale>
                                    <p:animScale>
                                      <p:cBhvr>
                                        <p:cTn id="19" dur="26">
                                          <p:stCondLst>
                                            <p:cond delay="1312"/>
                                          </p:stCondLst>
                                        </p:cTn>
                                        <p:tgtEl>
                                          <p:spTgt spid="25"/>
                                        </p:tgtEl>
                                      </p:cBhvr>
                                      <p:to x="100000" y="80000"/>
                                    </p:animScale>
                                    <p:animScale>
                                      <p:cBhvr>
                                        <p:cTn id="20" dur="166" decel="50000">
                                          <p:stCondLst>
                                            <p:cond delay="1338"/>
                                          </p:stCondLst>
                                        </p:cTn>
                                        <p:tgtEl>
                                          <p:spTgt spid="25"/>
                                        </p:tgtEl>
                                      </p:cBhvr>
                                      <p:to x="100000" y="100000"/>
                                    </p:animScale>
                                    <p:animScale>
                                      <p:cBhvr>
                                        <p:cTn id="21" dur="26">
                                          <p:stCondLst>
                                            <p:cond delay="1642"/>
                                          </p:stCondLst>
                                        </p:cTn>
                                        <p:tgtEl>
                                          <p:spTgt spid="25"/>
                                        </p:tgtEl>
                                      </p:cBhvr>
                                      <p:to x="100000" y="90000"/>
                                    </p:animScale>
                                    <p:animScale>
                                      <p:cBhvr>
                                        <p:cTn id="22" dur="166" decel="50000">
                                          <p:stCondLst>
                                            <p:cond delay="1668"/>
                                          </p:stCondLst>
                                        </p:cTn>
                                        <p:tgtEl>
                                          <p:spTgt spid="25"/>
                                        </p:tgtEl>
                                      </p:cBhvr>
                                      <p:to x="100000" y="100000"/>
                                    </p:animScale>
                                    <p:animScale>
                                      <p:cBhvr>
                                        <p:cTn id="23" dur="26">
                                          <p:stCondLst>
                                            <p:cond delay="1808"/>
                                          </p:stCondLst>
                                        </p:cTn>
                                        <p:tgtEl>
                                          <p:spTgt spid="25"/>
                                        </p:tgtEl>
                                      </p:cBhvr>
                                      <p:to x="100000" y="95000"/>
                                    </p:animScale>
                                    <p:animScale>
                                      <p:cBhvr>
                                        <p:cTn id="24" dur="166" decel="50000">
                                          <p:stCondLst>
                                            <p:cond delay="1834"/>
                                          </p:stCondLst>
                                        </p:cTn>
                                        <p:tgtEl>
                                          <p:spTgt spid="25"/>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anim calcmode="lin" valueType="num">
                                      <p:cBhvr>
                                        <p:cTn id="35" dur="2000" fill="hold"/>
                                        <p:tgtEl>
                                          <p:spTgt spid="16"/>
                                        </p:tgtEl>
                                        <p:attrNameLst>
                                          <p:attrName>ppt_w</p:attrName>
                                        </p:attrNameLst>
                                      </p:cBhvr>
                                      <p:tavLst>
                                        <p:tav tm="0" fmla="#ppt_w*sin(2.5*pi*$)">
                                          <p:val>
                                            <p:fltVal val="0"/>
                                          </p:val>
                                        </p:tav>
                                        <p:tav tm="100000">
                                          <p:val>
                                            <p:fltVal val="1"/>
                                          </p:val>
                                        </p:tav>
                                      </p:tavLst>
                                    </p:anim>
                                    <p:anim calcmode="lin" valueType="num">
                                      <p:cBhvr>
                                        <p:cTn id="36" dur="2000" fill="hold"/>
                                        <p:tgtEl>
                                          <p:spTgt spid="16"/>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anim calcmode="lin" valueType="num">
                                      <p:cBhvr>
                                        <p:cTn id="40" dur="2000" fill="hold"/>
                                        <p:tgtEl>
                                          <p:spTgt spid="17"/>
                                        </p:tgtEl>
                                        <p:attrNameLst>
                                          <p:attrName>ppt_w</p:attrName>
                                        </p:attrNameLst>
                                      </p:cBhvr>
                                      <p:tavLst>
                                        <p:tav tm="0" fmla="#ppt_w*sin(2.5*pi*$)">
                                          <p:val>
                                            <p:fltVal val="0"/>
                                          </p:val>
                                        </p:tav>
                                        <p:tav tm="100000">
                                          <p:val>
                                            <p:fltVal val="1"/>
                                          </p:val>
                                        </p:tav>
                                      </p:tavLst>
                                    </p:anim>
                                    <p:anim calcmode="lin" valueType="num">
                                      <p:cBhvr>
                                        <p:cTn id="41"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1000" fill="hold"/>
                                        <p:tgtEl>
                                          <p:spTgt spid="22"/>
                                        </p:tgtEl>
                                        <p:attrNameLst>
                                          <p:attrName>ppt_w</p:attrName>
                                        </p:attrNameLst>
                                      </p:cBhvr>
                                      <p:tavLst>
                                        <p:tav tm="0">
                                          <p:val>
                                            <p:fltVal val="0"/>
                                          </p:val>
                                        </p:tav>
                                        <p:tav tm="100000">
                                          <p:val>
                                            <p:strVal val="#ppt_w"/>
                                          </p:val>
                                        </p:tav>
                                      </p:tavLst>
                                    </p:anim>
                                    <p:anim calcmode="lin" valueType="num">
                                      <p:cBhvr>
                                        <p:cTn id="54" dur="1000" fill="hold"/>
                                        <p:tgtEl>
                                          <p:spTgt spid="22"/>
                                        </p:tgtEl>
                                        <p:attrNameLst>
                                          <p:attrName>ppt_h</p:attrName>
                                        </p:attrNameLst>
                                      </p:cBhvr>
                                      <p:tavLst>
                                        <p:tav tm="0">
                                          <p:val>
                                            <p:fltVal val="0"/>
                                          </p:val>
                                        </p:tav>
                                        <p:tav tm="100000">
                                          <p:val>
                                            <p:strVal val="#ppt_h"/>
                                          </p:val>
                                        </p:tav>
                                      </p:tavLst>
                                    </p:anim>
                                    <p:anim calcmode="lin" valueType="num">
                                      <p:cBhvr>
                                        <p:cTn id="55" dur="1000" fill="hold"/>
                                        <p:tgtEl>
                                          <p:spTgt spid="22"/>
                                        </p:tgtEl>
                                        <p:attrNameLst>
                                          <p:attrName>style.rotation</p:attrName>
                                        </p:attrNameLst>
                                      </p:cBhvr>
                                      <p:tavLst>
                                        <p:tav tm="0">
                                          <p:val>
                                            <p:fltVal val="90"/>
                                          </p:val>
                                        </p:tav>
                                        <p:tav tm="100000">
                                          <p:val>
                                            <p:fltVal val="0"/>
                                          </p:val>
                                        </p:tav>
                                      </p:tavLst>
                                    </p:anim>
                                    <p:animEffect transition="in" filter="fade">
                                      <p:cBhvr>
                                        <p:cTn id="5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90600"/>
            <a:ext cx="9144000" cy="646331"/>
          </a:xfrm>
          <a:prstGeom prst="rect">
            <a:avLst/>
          </a:prstGeom>
          <a:noFill/>
        </p:spPr>
        <p:txBody>
          <a:bodyPr wrap="square" rtlCol="0">
            <a:spAutoFit/>
          </a:bodyPr>
          <a:lstStyle/>
          <a:p>
            <a:pPr algn="ctr"/>
            <a:r>
              <a:rPr lang="en-US" sz="3600" b="1" dirty="0">
                <a:solidFill>
                  <a:srgbClr val="FFFF00"/>
                </a:solidFill>
              </a:rPr>
              <a:t>Themes</a:t>
            </a:r>
          </a:p>
        </p:txBody>
      </p:sp>
      <p:sp>
        <p:nvSpPr>
          <p:cNvPr id="3" name="TextBox 2"/>
          <p:cNvSpPr txBox="1"/>
          <p:nvPr/>
        </p:nvSpPr>
        <p:spPr>
          <a:xfrm>
            <a:off x="609600" y="2046744"/>
            <a:ext cx="7924800" cy="4524315"/>
          </a:xfrm>
          <a:prstGeom prst="rect">
            <a:avLst/>
          </a:prstGeom>
          <a:noFill/>
        </p:spPr>
        <p:txBody>
          <a:bodyPr wrap="square" rtlCol="0">
            <a:spAutoFit/>
          </a:bodyPr>
          <a:lstStyle/>
          <a:p>
            <a:pPr>
              <a:buFont typeface="Arial" pitchFamily="34" charset="0"/>
              <a:buChar char="•"/>
            </a:pPr>
            <a:endParaRPr lang="en-US" sz="2400" dirty="0"/>
          </a:p>
          <a:p>
            <a:pPr>
              <a:buBlip>
                <a:blip r:embed="rId3"/>
              </a:buBlip>
            </a:pPr>
            <a:r>
              <a:rPr lang="en-US" sz="4000" dirty="0"/>
              <a:t>To gain audience interest:</a:t>
            </a:r>
          </a:p>
          <a:p>
            <a:pPr lvl="1">
              <a:buFont typeface="Arial" pitchFamily="34" charset="0"/>
              <a:buChar char="•"/>
            </a:pPr>
            <a:r>
              <a:rPr lang="en-US" sz="4000" dirty="0"/>
              <a:t>Write themes as complete sentences with one idea</a:t>
            </a:r>
          </a:p>
          <a:p>
            <a:pPr lvl="1">
              <a:buFont typeface="Arial" pitchFamily="34" charset="0"/>
              <a:buChar char="•"/>
            </a:pPr>
            <a:r>
              <a:rPr lang="en-US" sz="4000" dirty="0"/>
              <a:t>Use “you”</a:t>
            </a:r>
          </a:p>
          <a:p>
            <a:pPr lvl="1">
              <a:buFont typeface="Arial" pitchFamily="34" charset="0"/>
              <a:buChar char="•"/>
            </a:pPr>
            <a:r>
              <a:rPr lang="en-US" sz="4000" dirty="0"/>
              <a:t>Present theme in the form of a question</a:t>
            </a:r>
          </a:p>
          <a:p>
            <a:pPr>
              <a:buFont typeface="Arial" pitchFamily="34" charset="0"/>
              <a:buChar char="•"/>
            </a:pP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4BAC6C-ACA8-4C75-8913-FDDDD688A71C}"/>
              </a:ext>
            </a:extLst>
          </p:cNvPr>
          <p:cNvSpPr txBox="1"/>
          <p:nvPr/>
        </p:nvSpPr>
        <p:spPr>
          <a:xfrm>
            <a:off x="419100" y="2133600"/>
            <a:ext cx="8305800" cy="4401205"/>
          </a:xfrm>
          <a:prstGeom prst="rect">
            <a:avLst/>
          </a:prstGeom>
          <a:noFill/>
        </p:spPr>
        <p:txBody>
          <a:bodyPr wrap="square">
            <a:spAutoFit/>
          </a:bodyPr>
          <a:lstStyle/>
          <a:p>
            <a:r>
              <a:rPr lang="en-US" sz="2800" dirty="0"/>
              <a:t>Steps in theme writing:</a:t>
            </a:r>
          </a:p>
          <a:p>
            <a:endParaRPr lang="en-US" sz="2800" dirty="0"/>
          </a:p>
          <a:p>
            <a:pPr marL="228600" indent="-228600">
              <a:buAutoNum type="arabicPeriod"/>
            </a:pPr>
            <a:r>
              <a:rPr lang="en-US" sz="2800" dirty="0"/>
              <a:t>Select general </a:t>
            </a:r>
            <a:r>
              <a:rPr lang="en-US" sz="2800" b="1" dirty="0"/>
              <a:t>topic</a:t>
            </a:r>
          </a:p>
          <a:p>
            <a:pPr marL="0" indent="0">
              <a:buNone/>
            </a:pPr>
            <a:r>
              <a:rPr lang="en-US" sz="2800" dirty="0"/>
              <a:t>	“Generally, my talk is about __________”</a:t>
            </a:r>
          </a:p>
          <a:p>
            <a:pPr marL="0" indent="0">
              <a:buNone/>
            </a:pPr>
            <a:r>
              <a:rPr lang="en-US" sz="2800" dirty="0"/>
              <a:t>2. Be more specific and complete</a:t>
            </a:r>
          </a:p>
          <a:p>
            <a:pPr marL="0" indent="0">
              <a:buNone/>
            </a:pPr>
            <a:r>
              <a:rPr lang="en-US" sz="2800" dirty="0"/>
              <a:t>	“Specifically, I want to tell my audience about__________”</a:t>
            </a:r>
          </a:p>
          <a:p>
            <a:pPr marL="0" indent="0">
              <a:buNone/>
            </a:pPr>
            <a:r>
              <a:rPr lang="en-US" sz="2800" dirty="0"/>
              <a:t>3. Now complete your </a:t>
            </a:r>
            <a:r>
              <a:rPr lang="en-US" sz="2800" b="1" dirty="0"/>
              <a:t>theme</a:t>
            </a:r>
          </a:p>
          <a:p>
            <a:pPr marL="0" indent="0">
              <a:buNone/>
            </a:pPr>
            <a:r>
              <a:rPr lang="en-US" sz="2800" dirty="0"/>
              <a:t>	“after hearing my presentation, I want my audience to understand that ________”</a:t>
            </a:r>
          </a:p>
        </p:txBody>
      </p:sp>
      <p:sp>
        <p:nvSpPr>
          <p:cNvPr id="4" name="TextBox 3">
            <a:extLst>
              <a:ext uri="{FF2B5EF4-FFF2-40B4-BE49-F238E27FC236}">
                <a16:creationId xmlns:a16="http://schemas.microsoft.com/office/drawing/2014/main" id="{9E13F8DE-F186-4C28-9176-563A8AC60367}"/>
              </a:ext>
            </a:extLst>
          </p:cNvPr>
          <p:cNvSpPr txBox="1"/>
          <p:nvPr/>
        </p:nvSpPr>
        <p:spPr>
          <a:xfrm>
            <a:off x="2667000" y="1143000"/>
            <a:ext cx="3733800" cy="1200329"/>
          </a:xfrm>
          <a:prstGeom prst="rect">
            <a:avLst/>
          </a:prstGeom>
          <a:noFill/>
        </p:spPr>
        <p:txBody>
          <a:bodyPr wrap="square" rtlCol="0">
            <a:spAutoFit/>
          </a:bodyPr>
          <a:lstStyle/>
          <a:p>
            <a:pPr algn="ctr"/>
            <a:r>
              <a:rPr lang="en-US" sz="3600" dirty="0">
                <a:solidFill>
                  <a:srgbClr val="FFFF00"/>
                </a:solidFill>
              </a:rPr>
              <a:t>The Process</a:t>
            </a:r>
          </a:p>
          <a:p>
            <a:pPr algn="ctr"/>
            <a:endParaRPr lang="en-US" sz="3600" dirty="0">
              <a:solidFill>
                <a:srgbClr val="FFFF00"/>
              </a:solidFill>
            </a:endParaRPr>
          </a:p>
        </p:txBody>
      </p:sp>
      <p:pic>
        <p:nvPicPr>
          <p:cNvPr id="6" name="Picture 5" descr="A picture containing text&#10;&#10;Description automatically generated">
            <a:extLst>
              <a:ext uri="{FF2B5EF4-FFF2-40B4-BE49-F238E27FC236}">
                <a16:creationId xmlns:a16="http://schemas.microsoft.com/office/drawing/2014/main" id="{0702067E-B2F5-44FB-A0B4-10EB7C88B8E9}"/>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809311" y="2170471"/>
            <a:ext cx="1839389" cy="1447800"/>
          </a:xfrm>
          <a:prstGeom prst="rect">
            <a:avLst/>
          </a:prstGeom>
        </p:spPr>
      </p:pic>
    </p:spTree>
    <p:extLst>
      <p:ext uri="{BB962C8B-B14F-4D97-AF65-F5344CB8AC3E}">
        <p14:creationId xmlns:p14="http://schemas.microsoft.com/office/powerpoint/2010/main" val="2391432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9600"/>
            <a:ext cx="9144000" cy="646331"/>
          </a:xfrm>
          <a:prstGeom prst="rect">
            <a:avLst/>
          </a:prstGeom>
          <a:noFill/>
        </p:spPr>
        <p:txBody>
          <a:bodyPr wrap="square" rtlCol="0">
            <a:spAutoFit/>
          </a:bodyPr>
          <a:lstStyle/>
          <a:p>
            <a:pPr algn="ctr"/>
            <a:r>
              <a:rPr lang="en-US" sz="3600" b="1" dirty="0">
                <a:solidFill>
                  <a:srgbClr val="FFFF00"/>
                </a:solidFill>
              </a:rPr>
              <a:t>Examples</a:t>
            </a:r>
          </a:p>
        </p:txBody>
      </p:sp>
      <p:sp>
        <p:nvSpPr>
          <p:cNvPr id="4" name="TextBox 3"/>
          <p:cNvSpPr txBox="1"/>
          <p:nvPr/>
        </p:nvSpPr>
        <p:spPr>
          <a:xfrm>
            <a:off x="762000" y="4877306"/>
            <a:ext cx="7620000" cy="1754326"/>
          </a:xfrm>
          <a:prstGeom prst="rect">
            <a:avLst/>
          </a:prstGeom>
          <a:noFill/>
        </p:spPr>
        <p:txBody>
          <a:bodyPr wrap="square" rtlCol="0">
            <a:spAutoFit/>
          </a:bodyPr>
          <a:lstStyle/>
          <a:p>
            <a:endParaRPr lang="en-US" sz="2800" b="1" dirty="0"/>
          </a:p>
          <a:p>
            <a:endParaRPr lang="en-US" sz="2400" dirty="0"/>
          </a:p>
          <a:p>
            <a:r>
              <a:rPr lang="en-US" sz="2800" b="1" dirty="0"/>
              <a:t>Topics—different than themes! </a:t>
            </a:r>
          </a:p>
          <a:p>
            <a:r>
              <a:rPr lang="en-US" sz="2800" b="1" dirty="0"/>
              <a:t>Fire Prevention is the topic</a:t>
            </a:r>
          </a:p>
        </p:txBody>
      </p:sp>
      <p:pic>
        <p:nvPicPr>
          <p:cNvPr id="5" name="Picture 4" descr="A picture containing text&#10;&#10;Description automatically generated">
            <a:extLst>
              <a:ext uri="{FF2B5EF4-FFF2-40B4-BE49-F238E27FC236}">
                <a16:creationId xmlns:a16="http://schemas.microsoft.com/office/drawing/2014/main" id="{6D37F80B-65C0-4AE6-A5E2-70FEA7DAE41C}"/>
              </a:ext>
            </a:extLst>
          </p:cNvPr>
          <p:cNvPicPr>
            <a:picLocks noChangeAspect="1"/>
          </p:cNvPicPr>
          <p:nvPr/>
        </p:nvPicPr>
        <p:blipFill>
          <a:blip r:embed="rId4">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914400" y="2286000"/>
            <a:ext cx="2438400" cy="2438400"/>
          </a:xfrm>
          <a:prstGeom prst="rect">
            <a:avLst/>
          </a:prstGeom>
        </p:spPr>
      </p:pic>
      <p:sp>
        <p:nvSpPr>
          <p:cNvPr id="7" name="TextBox 6">
            <a:extLst>
              <a:ext uri="{FF2B5EF4-FFF2-40B4-BE49-F238E27FC236}">
                <a16:creationId xmlns:a16="http://schemas.microsoft.com/office/drawing/2014/main" id="{27BF9750-737F-4968-B19E-1ACE1E35E516}"/>
              </a:ext>
            </a:extLst>
          </p:cNvPr>
          <p:cNvSpPr txBox="1"/>
          <p:nvPr/>
        </p:nvSpPr>
        <p:spPr>
          <a:xfrm>
            <a:off x="3200400" y="2819400"/>
            <a:ext cx="5029201" cy="1754326"/>
          </a:xfrm>
          <a:prstGeom prst="rect">
            <a:avLst/>
          </a:prstGeom>
          <a:noFill/>
        </p:spPr>
        <p:txBody>
          <a:bodyPr wrap="square" rtlCol="0">
            <a:spAutoFit/>
          </a:bodyPr>
          <a:lstStyle/>
          <a:p>
            <a:pPr algn="ctr"/>
            <a:r>
              <a:rPr lang="en-US" sz="3600" b="1" dirty="0"/>
              <a:t>“Only ________ can _________</a:t>
            </a:r>
          </a:p>
          <a:p>
            <a:pPr algn="ctr"/>
            <a:r>
              <a:rPr lang="en-US" sz="3600" b="1" dirty="0"/>
              <a:t>________ ___________!”</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769985"/>
            <a:ext cx="6858000" cy="646331"/>
          </a:xfrm>
          <a:prstGeom prst="rect">
            <a:avLst/>
          </a:prstGeom>
          <a:noFill/>
        </p:spPr>
        <p:txBody>
          <a:bodyPr wrap="square" rtlCol="0">
            <a:spAutoFit/>
          </a:bodyPr>
          <a:lstStyle/>
          <a:p>
            <a:pPr algn="ctr"/>
            <a:r>
              <a:rPr lang="en-US" sz="3600" dirty="0">
                <a:solidFill>
                  <a:srgbClr val="FFFF00"/>
                </a:solidFill>
              </a:rPr>
              <a:t>Subthemes Support Themes</a:t>
            </a:r>
          </a:p>
        </p:txBody>
      </p:sp>
      <p:pic>
        <p:nvPicPr>
          <p:cNvPr id="3" name="Picture 2"/>
          <p:cNvPicPr>
            <a:picLocks noChangeAspect="1"/>
          </p:cNvPicPr>
          <p:nvPr/>
        </p:nvPicPr>
        <p:blipFill>
          <a:blip r:embed="rId3"/>
          <a:stretch>
            <a:fillRect/>
          </a:stretch>
        </p:blipFill>
        <p:spPr>
          <a:xfrm>
            <a:off x="1333500" y="1981200"/>
            <a:ext cx="6477000" cy="4310149"/>
          </a:xfrm>
          <a:prstGeom prst="rect">
            <a:avLst/>
          </a:prstGeom>
        </p:spPr>
      </p:pic>
    </p:spTree>
    <p:extLst>
      <p:ext uri="{BB962C8B-B14F-4D97-AF65-F5344CB8AC3E}">
        <p14:creationId xmlns:p14="http://schemas.microsoft.com/office/powerpoint/2010/main" val="3007304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2366" y="609600"/>
            <a:ext cx="8229600" cy="3231654"/>
          </a:xfrm>
          <a:prstGeom prst="rect">
            <a:avLst/>
          </a:prstGeom>
        </p:spPr>
        <p:txBody>
          <a:bodyPr wrap="square">
            <a:spAutoFit/>
          </a:bodyPr>
          <a:lstStyle/>
          <a:p>
            <a:pPr lvl="0" algn="ctr"/>
            <a:r>
              <a:rPr lang="en-US" sz="2800" dirty="0">
                <a:solidFill>
                  <a:srgbClr val="FFFF00"/>
                </a:solidFill>
              </a:rPr>
              <a:t>Interpreters must concern themselves with the quantity and quality of information presented.  </a:t>
            </a:r>
          </a:p>
          <a:p>
            <a:pPr lvl="0" algn="ctr"/>
            <a:endParaRPr lang="en-US" sz="2800" dirty="0">
              <a:solidFill>
                <a:srgbClr val="FFFF00"/>
              </a:solidFill>
            </a:endParaRPr>
          </a:p>
          <a:p>
            <a:pPr lvl="0" algn="ctr"/>
            <a:endParaRPr lang="en-US" sz="2800" dirty="0">
              <a:solidFill>
                <a:srgbClr val="FFFF00"/>
              </a:solidFill>
            </a:endParaRPr>
          </a:p>
          <a:p>
            <a:pPr lvl="0" algn="ctr"/>
            <a:r>
              <a:rPr lang="en-US" sz="2800" dirty="0"/>
              <a:t>Focused, well-researched interpretation will be more powerful than a longer discourse.</a:t>
            </a:r>
          </a:p>
          <a:p>
            <a:pPr algn="ctr"/>
            <a:endParaRPr lang="en-US" sz="36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4878" y="3367725"/>
            <a:ext cx="5144576" cy="341632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7">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9" name="Rectangle 8">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1" name="Rectangle 18">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2"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4" name="Freeform: Shape 2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29"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 name="TextBox 2"/>
          <p:cNvSpPr txBox="1"/>
          <p:nvPr/>
        </p:nvSpPr>
        <p:spPr>
          <a:xfrm>
            <a:off x="3967557" y="437513"/>
            <a:ext cx="4126961" cy="5954325"/>
          </a:xfrm>
          <a:prstGeom prst="rect">
            <a:avLst/>
          </a:prstGeom>
        </p:spPr>
        <p:txBody>
          <a:bodyPr vert="horz" lIns="91440" tIns="45720" rIns="91440" bIns="45720" rtlCol="0" anchor="ctr">
            <a:normAutofit/>
          </a:bodyPr>
          <a:lstStyle/>
          <a:p>
            <a:pPr>
              <a:spcBef>
                <a:spcPts val="1000"/>
              </a:spcBef>
              <a:buClr>
                <a:schemeClr val="accent1"/>
              </a:buClr>
              <a:buSzPct val="80000"/>
            </a:pPr>
            <a:r>
              <a:rPr lang="en-US" sz="3200" dirty="0">
                <a:solidFill>
                  <a:schemeClr val="tx1">
                    <a:lumMod val="75000"/>
                    <a:lumOff val="25000"/>
                  </a:schemeClr>
                </a:solidFill>
              </a:rPr>
              <a:t>“Through interpretation, understanding; through understanding, appreciation; through appreciation, protection” –Freeman Tilden  </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66951" y="2133600"/>
            <a:ext cx="7210098" cy="4524315"/>
          </a:xfrm>
          <a:prstGeom prst="rect">
            <a:avLst/>
          </a:prstGeom>
          <a:noFill/>
        </p:spPr>
        <p:txBody>
          <a:bodyPr wrap="square" rtlCol="0">
            <a:spAutoFit/>
          </a:bodyPr>
          <a:lstStyle/>
          <a:p>
            <a:r>
              <a:rPr lang="en-US" sz="3600" dirty="0"/>
              <a:t>“…a communication process that forges emotional and intellectual </a:t>
            </a:r>
            <a:r>
              <a:rPr lang="en-US" sz="3600" b="1" dirty="0">
                <a:solidFill>
                  <a:srgbClr val="FF0000"/>
                </a:solidFill>
              </a:rPr>
              <a:t>connections</a:t>
            </a:r>
            <a:r>
              <a:rPr lang="en-US" sz="3600" dirty="0"/>
              <a:t> between the interests of the </a:t>
            </a:r>
            <a:r>
              <a:rPr lang="en-US" sz="3600" b="1" dirty="0">
                <a:solidFill>
                  <a:srgbClr val="FF0000"/>
                </a:solidFill>
              </a:rPr>
              <a:t>audience</a:t>
            </a:r>
            <a:r>
              <a:rPr lang="en-US" sz="3600" dirty="0"/>
              <a:t> and the inherent meanings in the</a:t>
            </a:r>
            <a:r>
              <a:rPr lang="en-US" sz="3600" b="1" dirty="0"/>
              <a:t> </a:t>
            </a:r>
            <a:r>
              <a:rPr lang="en-US" sz="3600" b="1" dirty="0">
                <a:solidFill>
                  <a:srgbClr val="FF0000"/>
                </a:solidFill>
              </a:rPr>
              <a:t>resource</a:t>
            </a:r>
            <a:r>
              <a:rPr lang="en-US" sz="3600" dirty="0"/>
              <a:t>.” </a:t>
            </a:r>
          </a:p>
          <a:p>
            <a:r>
              <a:rPr lang="en-US" sz="3600" dirty="0"/>
              <a:t>–National Association for Interpretation</a:t>
            </a:r>
          </a:p>
        </p:txBody>
      </p:sp>
      <p:sp>
        <p:nvSpPr>
          <p:cNvPr id="4" name="TextBox 3"/>
          <p:cNvSpPr txBox="1"/>
          <p:nvPr/>
        </p:nvSpPr>
        <p:spPr>
          <a:xfrm>
            <a:off x="0" y="533400"/>
            <a:ext cx="9144000" cy="1015663"/>
          </a:xfrm>
          <a:prstGeom prst="rect">
            <a:avLst/>
          </a:prstGeom>
          <a:noFill/>
        </p:spPr>
        <p:txBody>
          <a:bodyPr wrap="square" rtlCol="0">
            <a:spAutoFit/>
          </a:bodyPr>
          <a:lstStyle/>
          <a:p>
            <a:pPr algn="ctr"/>
            <a:r>
              <a:rPr lang="en-US" sz="6000" b="1" dirty="0">
                <a:solidFill>
                  <a:srgbClr val="FFFF00"/>
                </a:solidFill>
              </a:rPr>
              <a:t>Interpretation is…</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66800"/>
            <a:ext cx="9144000" cy="646331"/>
          </a:xfrm>
          <a:prstGeom prst="rect">
            <a:avLst/>
          </a:prstGeom>
          <a:noFill/>
        </p:spPr>
        <p:txBody>
          <a:bodyPr wrap="square" rtlCol="0">
            <a:spAutoFit/>
          </a:bodyPr>
          <a:lstStyle/>
          <a:p>
            <a:pPr algn="ctr"/>
            <a:r>
              <a:rPr lang="en-US" sz="3600" b="1" dirty="0">
                <a:solidFill>
                  <a:srgbClr val="FFFF00"/>
                </a:solidFill>
              </a:rPr>
              <a:t>Types of Interpret</a:t>
            </a:r>
            <a:r>
              <a:rPr lang="en-US" sz="3200" b="1" dirty="0">
                <a:solidFill>
                  <a:srgbClr val="FFFF00"/>
                </a:solidFill>
              </a:rPr>
              <a:t>ation</a:t>
            </a:r>
          </a:p>
        </p:txBody>
      </p:sp>
      <p:sp>
        <p:nvSpPr>
          <p:cNvPr id="3" name="TextBox 2"/>
          <p:cNvSpPr txBox="1"/>
          <p:nvPr/>
        </p:nvSpPr>
        <p:spPr>
          <a:xfrm>
            <a:off x="152400" y="2286000"/>
            <a:ext cx="8839200" cy="3970318"/>
          </a:xfrm>
          <a:prstGeom prst="rect">
            <a:avLst/>
          </a:prstGeom>
          <a:noFill/>
        </p:spPr>
        <p:txBody>
          <a:bodyPr wrap="square" rtlCol="0">
            <a:spAutoFit/>
          </a:bodyPr>
          <a:lstStyle/>
          <a:p>
            <a:pPr>
              <a:buBlip>
                <a:blip r:embed="rId4"/>
              </a:buBlip>
            </a:pPr>
            <a:endParaRPr lang="en-US" sz="3600" b="1" dirty="0"/>
          </a:p>
          <a:p>
            <a:pPr>
              <a:buBlip>
                <a:blip r:embed="rId4"/>
              </a:buBlip>
            </a:pPr>
            <a:r>
              <a:rPr lang="en-US" sz="3600" b="1" dirty="0"/>
              <a:t>Formal</a:t>
            </a:r>
            <a:r>
              <a:rPr lang="en-US" sz="3600" dirty="0"/>
              <a:t>: Fully developed, researched, and prepared. </a:t>
            </a:r>
          </a:p>
          <a:p>
            <a:endParaRPr lang="en-US" sz="3600" dirty="0"/>
          </a:p>
          <a:p>
            <a:pPr lvl="1">
              <a:buFont typeface="Arial" pitchFamily="34" charset="0"/>
              <a:buChar char="•"/>
            </a:pPr>
            <a:endParaRPr lang="en-US" sz="3600" dirty="0"/>
          </a:p>
          <a:p>
            <a:pPr>
              <a:buBlip>
                <a:blip r:embed="rId4"/>
              </a:buBlip>
            </a:pPr>
            <a:r>
              <a:rPr lang="en-US" sz="3600" b="1" dirty="0"/>
              <a:t>Informal</a:t>
            </a:r>
            <a:r>
              <a:rPr lang="en-US" sz="3600" dirty="0"/>
              <a:t>: Unscheduled interactions.</a:t>
            </a:r>
          </a:p>
          <a:p>
            <a:pPr lvl="1">
              <a:buFont typeface="Arial" pitchFamily="34" charset="0"/>
              <a:buChar char="•"/>
            </a:pPr>
            <a:endParaRPr lang="en-US" sz="3600"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66800"/>
            <a:ext cx="9144000" cy="646331"/>
          </a:xfrm>
          <a:prstGeom prst="rect">
            <a:avLst/>
          </a:prstGeom>
          <a:noFill/>
        </p:spPr>
        <p:txBody>
          <a:bodyPr wrap="square" rtlCol="0">
            <a:spAutoFit/>
          </a:bodyPr>
          <a:lstStyle/>
          <a:p>
            <a:pPr algn="ctr"/>
            <a:r>
              <a:rPr lang="en-US" sz="3600" b="1" dirty="0">
                <a:solidFill>
                  <a:srgbClr val="FFFF00"/>
                </a:solidFill>
              </a:rPr>
              <a:t>Types of Interpret</a:t>
            </a:r>
            <a:r>
              <a:rPr lang="en-US" sz="3200" b="1" dirty="0">
                <a:solidFill>
                  <a:srgbClr val="FFFF00"/>
                </a:solidFill>
              </a:rPr>
              <a:t>ation</a:t>
            </a:r>
          </a:p>
        </p:txBody>
      </p:sp>
      <p:sp>
        <p:nvSpPr>
          <p:cNvPr id="3" name="TextBox 2"/>
          <p:cNvSpPr txBox="1"/>
          <p:nvPr/>
        </p:nvSpPr>
        <p:spPr>
          <a:xfrm>
            <a:off x="152400" y="1754703"/>
            <a:ext cx="8839200" cy="3416320"/>
          </a:xfrm>
          <a:prstGeom prst="rect">
            <a:avLst/>
          </a:prstGeom>
          <a:noFill/>
        </p:spPr>
        <p:txBody>
          <a:bodyPr wrap="square" rtlCol="0">
            <a:spAutoFit/>
          </a:bodyPr>
          <a:lstStyle/>
          <a:p>
            <a:pPr lvl="1"/>
            <a:endParaRPr lang="en-US" sz="3600" dirty="0"/>
          </a:p>
          <a:p>
            <a:pPr>
              <a:buBlip>
                <a:blip r:embed="rId4"/>
              </a:buBlip>
            </a:pPr>
            <a:r>
              <a:rPr lang="en-US" sz="3600" b="1" dirty="0"/>
              <a:t>Living History</a:t>
            </a:r>
            <a:r>
              <a:rPr lang="en-US" sz="3600" dirty="0"/>
              <a:t>: </a:t>
            </a:r>
            <a:r>
              <a:rPr lang="en-US" sz="3600" u="sng" dirty="0"/>
              <a:t>Recreation of a person, place, or event</a:t>
            </a:r>
          </a:p>
          <a:p>
            <a:pPr lvl="1"/>
            <a:endParaRPr lang="en-US" sz="3600" dirty="0"/>
          </a:p>
          <a:p>
            <a:pPr>
              <a:buBlip>
                <a:blip r:embed="rId4"/>
              </a:buBlip>
            </a:pPr>
            <a:r>
              <a:rPr lang="en-US" sz="3600" b="1" dirty="0"/>
              <a:t>Signage</a:t>
            </a:r>
            <a:r>
              <a:rPr lang="en-US" sz="3600" dirty="0"/>
              <a:t>: </a:t>
            </a:r>
            <a:r>
              <a:rPr lang="en-US" sz="3600" u="sng" dirty="0"/>
              <a:t>Interpretive text on signs and labels </a:t>
            </a:r>
          </a:p>
        </p:txBody>
      </p:sp>
    </p:spTree>
    <p:custDataLst>
      <p:tags r:id="rId1"/>
    </p:custDataLst>
    <p:extLst>
      <p:ext uri="{BB962C8B-B14F-4D97-AF65-F5344CB8AC3E}">
        <p14:creationId xmlns:p14="http://schemas.microsoft.com/office/powerpoint/2010/main" val="2686122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alpha val="35000"/>
              </a:schemeClr>
            </a:gs>
            <a:gs pos="39999">
              <a:schemeClr val="bg1"/>
            </a:gs>
            <a:gs pos="80000">
              <a:schemeClr val="bg1"/>
            </a:gs>
            <a:gs pos="100000">
              <a:srgbClr val="2E8A2E"/>
            </a:gs>
          </a:gsLst>
          <a:lin ang="540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email">
            <a:alphaModFix amt="69000"/>
            <a:extLst>
              <a:ext uri="{28A0092B-C50C-407E-A947-70E740481C1C}">
                <a14:useLocalDpi xmlns:a14="http://schemas.microsoft.com/office/drawing/2010/main"/>
              </a:ext>
            </a:extLst>
          </a:blip>
          <a:stretch>
            <a:fillRect/>
          </a:stretch>
        </p:blipFill>
        <p:spPr>
          <a:xfrm>
            <a:off x="17417" y="38100"/>
            <a:ext cx="9093200" cy="6819900"/>
          </a:xfrm>
          <a:prstGeom prst="rect">
            <a:avLst/>
          </a:prstGeom>
        </p:spPr>
      </p:pic>
      <p:sp>
        <p:nvSpPr>
          <p:cNvPr id="3" name="Rectangle 2"/>
          <p:cNvSpPr/>
          <p:nvPr/>
        </p:nvSpPr>
        <p:spPr>
          <a:xfrm>
            <a:off x="32657" y="5211752"/>
            <a:ext cx="9144000" cy="1508105"/>
          </a:xfrm>
          <a:prstGeom prst="rect">
            <a:avLst/>
          </a:prstGeom>
        </p:spPr>
        <p:txBody>
          <a:bodyPr wrap="square">
            <a:spAutoFit/>
          </a:bodyPr>
          <a:lstStyle/>
          <a:p>
            <a:pPr algn="ctr"/>
            <a:r>
              <a:rPr lang="en-US" sz="3600" dirty="0">
                <a:solidFill>
                  <a:srgbClr val="FFFF00"/>
                </a:solidFill>
              </a:rPr>
              <a:t>Freeman Tilden</a:t>
            </a:r>
          </a:p>
          <a:p>
            <a:pPr algn="ctr"/>
            <a:endParaRPr lang="en-US" sz="2000" dirty="0">
              <a:solidFill>
                <a:srgbClr val="FFFF00"/>
              </a:solidFill>
            </a:endParaRPr>
          </a:p>
          <a:p>
            <a:pPr algn="ctr"/>
            <a:r>
              <a:rPr lang="en-US" sz="3600" dirty="0">
                <a:solidFill>
                  <a:srgbClr val="FFFF00"/>
                </a:solidFill>
              </a:rPr>
              <a:t>Larry Beck and Ted Cable</a:t>
            </a:r>
          </a:p>
        </p:txBody>
      </p:sp>
      <p:sp>
        <p:nvSpPr>
          <p:cNvPr id="6" name="TextBox 5"/>
          <p:cNvSpPr txBox="1"/>
          <p:nvPr/>
        </p:nvSpPr>
        <p:spPr>
          <a:xfrm>
            <a:off x="0" y="549295"/>
            <a:ext cx="9144000" cy="4524315"/>
          </a:xfrm>
          <a:prstGeom prst="rect">
            <a:avLst/>
          </a:prstGeom>
          <a:noFill/>
        </p:spPr>
        <p:txBody>
          <a:bodyPr wrap="square" rtlCol="0">
            <a:spAutoFit/>
          </a:bodyPr>
          <a:lstStyle/>
          <a:p>
            <a:pPr algn="ctr"/>
            <a:r>
              <a:rPr lang="en-US" sz="7200" b="1" dirty="0">
                <a:solidFill>
                  <a:srgbClr val="FFFF00"/>
                </a:solidFill>
              </a:rPr>
              <a:t>Principles of Interpretation</a:t>
            </a:r>
          </a:p>
          <a:p>
            <a:pPr algn="ctr"/>
            <a:r>
              <a:rPr lang="en-US" sz="7200" b="1" dirty="0">
                <a:solidFill>
                  <a:srgbClr val="FFFF00"/>
                </a:solidFill>
              </a:rPr>
              <a:t>&amp; </a:t>
            </a:r>
          </a:p>
          <a:p>
            <a:pPr algn="ctr"/>
            <a:r>
              <a:rPr lang="en-US" sz="7200" b="1" dirty="0">
                <a:solidFill>
                  <a:srgbClr val="FFFF00"/>
                </a:solidFill>
              </a:rPr>
              <a:t>The Gifts</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09800"/>
            <a:ext cx="3810000" cy="4401205"/>
          </a:xfrm>
          <a:prstGeom prst="rect">
            <a:avLst/>
          </a:prstGeom>
        </p:spPr>
        <p:txBody>
          <a:bodyPr wrap="square">
            <a:spAutoFit/>
          </a:bodyPr>
          <a:lstStyle/>
          <a:p>
            <a:pPr algn="ctr"/>
            <a:r>
              <a:rPr lang="en-US" sz="2800" dirty="0"/>
              <a:t> Any interpretation that does not somehow </a:t>
            </a:r>
            <a:r>
              <a:rPr lang="en-US" sz="2800" b="1" dirty="0">
                <a:solidFill>
                  <a:srgbClr val="FF0000"/>
                </a:solidFill>
              </a:rPr>
              <a:t>relate</a:t>
            </a:r>
            <a:r>
              <a:rPr lang="en-US" sz="2800" dirty="0"/>
              <a:t> what is being displayed or described to something within the personality or experience of the visitor will be sterile.</a:t>
            </a:r>
          </a:p>
        </p:txBody>
      </p:sp>
      <p:pic>
        <p:nvPicPr>
          <p:cNvPr id="1026" name="Picture 2" descr="Flint-and-Stee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1275204"/>
            <a:ext cx="4121914" cy="4121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73C5B2-3921-43F4-813A-7965BD1DA260}"/>
              </a:ext>
            </a:extLst>
          </p:cNvPr>
          <p:cNvSpPr txBox="1"/>
          <p:nvPr/>
        </p:nvSpPr>
        <p:spPr>
          <a:xfrm>
            <a:off x="609600" y="533400"/>
            <a:ext cx="3657600" cy="1200329"/>
          </a:xfrm>
          <a:prstGeom prst="rect">
            <a:avLst/>
          </a:prstGeom>
          <a:noFill/>
        </p:spPr>
        <p:txBody>
          <a:bodyPr wrap="square" rtlCol="0">
            <a:spAutoFit/>
          </a:bodyPr>
          <a:lstStyle/>
          <a:p>
            <a:r>
              <a:rPr lang="en-US" sz="3600" dirty="0">
                <a:solidFill>
                  <a:srgbClr val="FFFF00"/>
                </a:solidFill>
              </a:rPr>
              <a:t>The Gift of a Spark</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0173" y="1214735"/>
            <a:ext cx="8043654" cy="923330"/>
          </a:xfrm>
          <a:prstGeom prst="rect">
            <a:avLst/>
          </a:prstGeom>
          <a:noFill/>
        </p:spPr>
        <p:txBody>
          <a:bodyPr wrap="square" rtlCol="0">
            <a:spAutoFit/>
          </a:bodyPr>
          <a:lstStyle/>
          <a:p>
            <a:pPr algn="ctr"/>
            <a:r>
              <a:rPr lang="en-US" sz="3600" dirty="0">
                <a:solidFill>
                  <a:srgbClr val="FFFF00"/>
                </a:solidFill>
                <a:latin typeface="Avenir Black"/>
                <a:cs typeface="Avenir Black"/>
              </a:rPr>
              <a:t>Know Your Audience</a:t>
            </a:r>
          </a:p>
          <a:p>
            <a:endParaRPr lang="en-US" dirty="0"/>
          </a:p>
        </p:txBody>
      </p:sp>
      <p:sp>
        <p:nvSpPr>
          <p:cNvPr id="5" name="TextBox 4"/>
          <p:cNvSpPr txBox="1"/>
          <p:nvPr/>
        </p:nvSpPr>
        <p:spPr>
          <a:xfrm>
            <a:off x="225348" y="2955552"/>
            <a:ext cx="3372204" cy="3416320"/>
          </a:xfrm>
          <a:prstGeom prst="rect">
            <a:avLst/>
          </a:prstGeom>
          <a:noFill/>
        </p:spPr>
        <p:txBody>
          <a:bodyPr wrap="square" rtlCol="0">
            <a:spAutoFit/>
          </a:bodyPr>
          <a:lstStyle/>
          <a:p>
            <a:pPr algn="ctr"/>
            <a:r>
              <a:rPr lang="en-US" sz="3600" b="1" u="sng" dirty="0">
                <a:latin typeface="Avenir Black"/>
                <a:cs typeface="Avenir Black"/>
              </a:rPr>
              <a:t>Rechargers</a:t>
            </a:r>
          </a:p>
          <a:p>
            <a:pPr algn="ctr"/>
            <a:r>
              <a:rPr lang="en-US" sz="3600" dirty="0">
                <a:latin typeface="Avenir Black"/>
                <a:cs typeface="Avenir Black"/>
              </a:rPr>
              <a:t>seek restorative </a:t>
            </a:r>
          </a:p>
          <a:p>
            <a:pPr algn="ctr"/>
            <a:r>
              <a:rPr lang="en-US" sz="3600" dirty="0">
                <a:latin typeface="Avenir Black"/>
                <a:cs typeface="Avenir Black"/>
              </a:rPr>
              <a:t>experiences and see the site as a refuge or escape</a:t>
            </a:r>
          </a:p>
          <a:p>
            <a:endParaRPr lang="en-US" dirty="0">
              <a:solidFill>
                <a:schemeClr val="bg2">
                  <a:lumMod val="50000"/>
                </a:schemeClr>
              </a:solidFill>
            </a:endParaRPr>
          </a:p>
          <a:p>
            <a:endParaRPr lang="en-US" dirty="0"/>
          </a:p>
        </p:txBody>
      </p:sp>
      <p:pic>
        <p:nvPicPr>
          <p:cNvPr id="6" name="Picture 5" descr="revisiting-interpretive-planning-a-holistic-approach-to-crafting-your-visitor-experience-8-728.jpg"/>
          <p:cNvPicPr>
            <a:picLocks noChangeAspect="1"/>
          </p:cNvPicPr>
          <p:nvPr/>
        </p:nvPicPr>
        <p:blipFill rotWithShape="1">
          <a:blip r:embed="rId3" cstate="email">
            <a:extLst>
              <a:ext uri="{28A0092B-C50C-407E-A947-70E740481C1C}">
                <a14:useLocalDpi xmlns:a14="http://schemas.microsoft.com/office/drawing/2010/main"/>
              </a:ext>
            </a:extLst>
          </a:blip>
          <a:srcRect b="-6259"/>
          <a:stretch/>
        </p:blipFill>
        <p:spPr>
          <a:xfrm>
            <a:off x="3886200" y="2955552"/>
            <a:ext cx="5032452" cy="3711437"/>
          </a:xfrm>
          <a:prstGeom prst="rect">
            <a:avLst/>
          </a:prstGeom>
        </p:spPr>
      </p:pic>
    </p:spTree>
    <p:extLst>
      <p:ext uri="{BB962C8B-B14F-4D97-AF65-F5344CB8AC3E}">
        <p14:creationId xmlns:p14="http://schemas.microsoft.com/office/powerpoint/2010/main" val="15287525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3272</Words>
  <Application>Microsoft Macintosh PowerPoint</Application>
  <PresentationFormat>On-screen Show (4:3)</PresentationFormat>
  <Paragraphs>286</Paragraphs>
  <Slides>39</Slides>
  <Notes>38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Avenir Black</vt:lpstr>
      <vt:lpstr>Barlow</vt:lpstr>
      <vt:lpstr>Calibri</vt:lpstr>
      <vt:lpstr>Century Gothic</vt:lpstr>
      <vt:lpstr>Wingdings 3</vt:lpstr>
      <vt:lpstr>Ion Boardroom</vt:lpstr>
      <vt:lpstr>Reveal Nature through Interpretation</vt:lpstr>
      <vt:lpstr>Today I will…</vt:lpstr>
      <vt:lpstr>YOUR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Brain Break! </vt:lpstr>
      <vt:lpstr>PowerPoint Presentation</vt:lpstr>
      <vt:lpstr>Maslow’s Hierarchy of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Reveal Nature through Interpretation</dc:title>
  <dc:creator>Amber Myers</dc:creator>
  <cp:lastModifiedBy>Jill Haukos</cp:lastModifiedBy>
  <cp:revision>32</cp:revision>
  <dcterms:created xsi:type="dcterms:W3CDTF">2021-02-02T20:45:39Z</dcterms:created>
  <dcterms:modified xsi:type="dcterms:W3CDTF">2021-02-10T16:59:20Z</dcterms:modified>
</cp:coreProperties>
</file>