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7" r:id="rId4"/>
    <p:sldId id="278" r:id="rId5"/>
    <p:sldId id="279" r:id="rId6"/>
    <p:sldId id="258" r:id="rId7"/>
    <p:sldId id="27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3" r:id="rId20"/>
    <p:sldId id="293" r:id="rId21"/>
    <p:sldId id="294" r:id="rId22"/>
    <p:sldId id="281" r:id="rId23"/>
    <p:sldId id="280" r:id="rId24"/>
    <p:sldId id="295" r:id="rId25"/>
    <p:sldId id="296" r:id="rId26"/>
    <p:sldId id="297" r:id="rId27"/>
    <p:sldId id="283" r:id="rId28"/>
    <p:sldId id="288" r:id="rId29"/>
    <p:sldId id="287" r:id="rId30"/>
    <p:sldId id="284" r:id="rId31"/>
    <p:sldId id="290" r:id="rId32"/>
    <p:sldId id="289" r:id="rId33"/>
    <p:sldId id="298" r:id="rId34"/>
    <p:sldId id="299" r:id="rId35"/>
    <p:sldId id="300" r:id="rId36"/>
    <p:sldId id="292" r:id="rId37"/>
    <p:sldId id="301" r:id="rId38"/>
    <p:sldId id="291" r:id="rId39"/>
    <p:sldId id="302" r:id="rId40"/>
    <p:sldId id="303" r:id="rId41"/>
    <p:sldId id="304" r:id="rId42"/>
    <p:sldId id="30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041" autoAdjust="0"/>
  </p:normalViewPr>
  <p:slideViewPr>
    <p:cSldViewPr snapToGrid="0" snapToObjects="1">
      <p:cViewPr>
        <p:scale>
          <a:sx n="78" d="100"/>
          <a:sy n="78" d="100"/>
        </p:scale>
        <p:origin x="3048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A9352-2EF9-F745-8066-0A9725553F11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7770-D693-1844-BF0C-38B87A91E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5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7770-D693-1844-BF0C-38B87A91EA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8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7770-D693-1844-BF0C-38B87A91EA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7770-D693-1844-BF0C-38B87A91EA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5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7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9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04628-CB07-0245-9644-FCC0B1C468ED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E4216-C011-DE4A-8D91-4B076C6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459" y="4685244"/>
            <a:ext cx="50803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dobe Caslon Pro Bold"/>
              </a:rPr>
              <a:t>Konza Prairie Chapter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178C15A3-1A49-984D-A794-1DFB574D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7" y="103031"/>
            <a:ext cx="6757053" cy="66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9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450"/>
            <a:ext cx="8229600" cy="1143000"/>
          </a:xfrm>
        </p:spPr>
        <p:txBody>
          <a:bodyPr/>
          <a:lstStyle/>
          <a:p>
            <a:r>
              <a:rPr lang="en-US" dirty="0"/>
              <a:t>What you get out of it: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57040"/>
            <a:ext cx="8140700" cy="4231996"/>
          </a:xfrm>
        </p:spPr>
        <p:txBody>
          <a:bodyPr>
            <a:normAutofit/>
          </a:bodyPr>
          <a:lstStyle/>
          <a:p>
            <a:r>
              <a:rPr lang="en-US" dirty="0"/>
              <a:t>Enhance your love of nature through hands-on training and community-based service.</a:t>
            </a:r>
          </a:p>
          <a:p>
            <a:endParaRPr lang="en-US" sz="1800" dirty="0"/>
          </a:p>
          <a:p>
            <a:r>
              <a:rPr lang="en-US" dirty="0"/>
              <a:t>Practice life-long learning and sharing with new people with similar interests.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65442AD-B496-3E40-A89F-1F018B414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3" t="16094" r="423" b="-16094"/>
          <a:stretch/>
        </p:blipFill>
        <p:spPr>
          <a:xfrm>
            <a:off x="2794000" y="3742992"/>
            <a:ext cx="6196985" cy="41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9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0882"/>
            <a:ext cx="8229600" cy="4635139"/>
          </a:xfrm>
        </p:spPr>
        <p:txBody>
          <a:bodyPr/>
          <a:lstStyle/>
          <a:p>
            <a:r>
              <a:rPr lang="en-US" dirty="0"/>
              <a:t>Give something back to nature and your local community.</a:t>
            </a:r>
          </a:p>
          <a:p>
            <a:endParaRPr lang="en-US" sz="1800" dirty="0"/>
          </a:p>
          <a:p>
            <a:r>
              <a:rPr lang="en-US" dirty="0"/>
              <a:t>Learn more about local, regional, and state natural resources and conservation.</a:t>
            </a:r>
          </a:p>
          <a:p>
            <a:endParaRPr lang="en-US" sz="2000" dirty="0"/>
          </a:p>
          <a:p>
            <a:r>
              <a:rPr lang="en-US" dirty="0"/>
              <a:t>Learn from and work side-by-side with experts.</a:t>
            </a:r>
          </a:p>
          <a:p>
            <a:endParaRPr lang="en-US" dirty="0"/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  <p:pic>
        <p:nvPicPr>
          <p:cNvPr id="5" name="Picture 4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3925D7CA-AA58-5D40-8654-759BFDB62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4" t="11562"/>
          <a:stretch/>
        </p:blipFill>
        <p:spPr>
          <a:xfrm>
            <a:off x="4089400" y="3733800"/>
            <a:ext cx="50546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KMN Training Entails: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Paying $120.00 enrollment fee </a:t>
            </a:r>
            <a:endParaRPr lang="en-US" sz="2400" dirty="0"/>
          </a:p>
          <a:p>
            <a:pPr marL="0" indent="0">
              <a:buNone/>
            </a:pPr>
            <a:r>
              <a:rPr lang="en-US" sz="2800" dirty="0"/>
              <a:t>			same for all KS participants</a:t>
            </a:r>
          </a:p>
          <a:p>
            <a:endParaRPr lang="en-US" sz="2400" dirty="0"/>
          </a:p>
          <a:p>
            <a:r>
              <a:rPr lang="en-US" dirty="0"/>
              <a:t>Attendance at weekly training sessions</a:t>
            </a:r>
          </a:p>
          <a:p>
            <a:pPr marL="0" indent="0">
              <a:buNone/>
            </a:pPr>
            <a:r>
              <a:rPr lang="en-US" sz="2800" dirty="0"/>
              <a:t>			February 6</a:t>
            </a:r>
            <a:r>
              <a:rPr lang="en-US" sz="2800" baseline="30000" dirty="0"/>
              <a:t>th</a:t>
            </a:r>
            <a:r>
              <a:rPr lang="en-US" sz="2800" dirty="0"/>
              <a:t>   – April 23</a:t>
            </a:r>
            <a:r>
              <a:rPr lang="en-US" sz="2800" baseline="30000" dirty="0"/>
              <a:t>rd</a:t>
            </a:r>
            <a:r>
              <a:rPr lang="en-US" sz="2800" dirty="0"/>
              <a:t> </a:t>
            </a:r>
          </a:p>
          <a:p>
            <a:endParaRPr lang="en-US" dirty="0"/>
          </a:p>
          <a:p>
            <a:r>
              <a:rPr lang="en-US" dirty="0"/>
              <a:t>Donating 30 hours of volunteer service within 2 years of initial training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1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receive: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KMN notebook</a:t>
            </a:r>
          </a:p>
          <a:p>
            <a:endParaRPr lang="en-US" sz="2000" dirty="0"/>
          </a:p>
          <a:p>
            <a:r>
              <a:rPr lang="en-US" dirty="0"/>
              <a:t>40 hours of training from area experts</a:t>
            </a:r>
          </a:p>
          <a:p>
            <a:endParaRPr lang="en-US" sz="2000" dirty="0"/>
          </a:p>
          <a:p>
            <a:r>
              <a:rPr lang="en-US" dirty="0"/>
              <a:t>Guidance and direction on volunteering </a:t>
            </a:r>
          </a:p>
          <a:p>
            <a:endParaRPr lang="en-US" sz="2000" dirty="0"/>
          </a:p>
          <a:p>
            <a:r>
              <a:rPr lang="en-US" dirty="0"/>
              <a:t>Friendship and a sense of belonging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6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can’t attend some of the sessions…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599"/>
            <a:ext cx="8229600" cy="4276564"/>
          </a:xfrm>
        </p:spPr>
        <p:txBody>
          <a:bodyPr/>
          <a:lstStyle/>
          <a:p>
            <a:r>
              <a:rPr lang="en-US" dirty="0"/>
              <a:t>Zoom link is available</a:t>
            </a:r>
          </a:p>
          <a:p>
            <a:r>
              <a:rPr lang="en-US" dirty="0"/>
              <a:t>I video-record the speakers and place their talks on the Konza Prairie Channel on YouTube.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6-01-22 at 10.4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3655288"/>
            <a:ext cx="3715960" cy="2625669"/>
          </a:xfrm>
          <a:prstGeom prst="rect">
            <a:avLst/>
          </a:prstGeom>
        </p:spPr>
      </p:pic>
      <p:pic>
        <p:nvPicPr>
          <p:cNvPr id="5" name="Picture 4" descr="Kansas Master Natura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35" y="6280957"/>
            <a:ext cx="1146149" cy="6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your hours: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now:  call or email the KEEP office</a:t>
            </a:r>
          </a:p>
          <a:p>
            <a:pPr lvl="1"/>
            <a:r>
              <a:rPr lang="en-US" dirty="0" err="1"/>
              <a:t>Keeped@ksu.edu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Report the following:</a:t>
            </a:r>
          </a:p>
          <a:p>
            <a:pPr lvl="1"/>
            <a:r>
              <a:rPr lang="en-US" dirty="0"/>
              <a:t>Date of activity</a:t>
            </a:r>
          </a:p>
          <a:p>
            <a:pPr lvl="1"/>
            <a:r>
              <a:rPr lang="en-US" dirty="0"/>
              <a:t>Where the activity took place</a:t>
            </a:r>
          </a:p>
          <a:p>
            <a:pPr lvl="1"/>
            <a:r>
              <a:rPr lang="en-US" dirty="0"/>
              <a:t>Number of hours served</a:t>
            </a:r>
          </a:p>
          <a:p>
            <a:pPr lvl="1"/>
            <a:r>
              <a:rPr lang="en-US" dirty="0"/>
              <a:t>Number of people contacted  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of your hours</a:t>
            </a:r>
          </a:p>
        </p:txBody>
      </p:sp>
      <p:pic>
        <p:nvPicPr>
          <p:cNvPr id="8" name="Content Placeholder 7" descr="Screen Shot 2016-01-22 at 10.51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2" r="-24292"/>
          <a:stretch>
            <a:fillRect/>
          </a:stretch>
        </p:blipFill>
        <p:spPr>
          <a:xfrm>
            <a:off x="0" y="1417638"/>
            <a:ext cx="8916721" cy="4903853"/>
          </a:xfrm>
        </p:spPr>
      </p:pic>
      <p:pic>
        <p:nvPicPr>
          <p:cNvPr id="9" name="Picture 8" descr="Kansas Master Natura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81" y="6092185"/>
            <a:ext cx="1481904" cy="8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4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 covered during KMN training: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Interpretation</a:t>
            </a:r>
          </a:p>
          <a:p>
            <a:r>
              <a:rPr lang="en-US" dirty="0"/>
              <a:t>Ornithology (study of birds)</a:t>
            </a:r>
          </a:p>
          <a:p>
            <a:r>
              <a:rPr lang="en-US" dirty="0"/>
              <a:t>Entomology (study of insects)</a:t>
            </a:r>
          </a:p>
          <a:p>
            <a:r>
              <a:rPr lang="en-US" dirty="0"/>
              <a:t>Ecology/Weather &amp; Climate</a:t>
            </a:r>
          </a:p>
          <a:p>
            <a:r>
              <a:rPr lang="en-US" dirty="0"/>
              <a:t>Ichthyology (study of fishes)</a:t>
            </a:r>
          </a:p>
          <a:p>
            <a:r>
              <a:rPr lang="en-US" dirty="0" err="1"/>
              <a:t>Mammalogy</a:t>
            </a:r>
            <a:r>
              <a:rPr lang="en-US" dirty="0"/>
              <a:t> (study of mammals)</a:t>
            </a:r>
          </a:p>
          <a:p>
            <a:r>
              <a:rPr lang="en-US" dirty="0"/>
              <a:t>Geology &amp; Soils</a:t>
            </a:r>
          </a:p>
          <a:p>
            <a:r>
              <a:rPr lang="en-US" dirty="0"/>
              <a:t>Botany (study of plants)</a:t>
            </a:r>
          </a:p>
          <a:p>
            <a:r>
              <a:rPr lang="en-US" dirty="0"/>
              <a:t>Herpetology (study of reptiles and amphibians)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81" y="6092185"/>
            <a:ext cx="1481904" cy="8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86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Your training will continue every Saturday morning from February 6</a:t>
            </a:r>
            <a:r>
              <a:rPr lang="en-US" baseline="30000" dirty="0"/>
              <a:t>th</a:t>
            </a:r>
            <a:r>
              <a:rPr lang="en-US" dirty="0"/>
              <a:t> – April 2</a:t>
            </a:r>
            <a:r>
              <a:rPr lang="en-US" baseline="30000" dirty="0"/>
              <a:t>nd</a:t>
            </a:r>
            <a:r>
              <a:rPr lang="en-US" dirty="0"/>
              <a:t>.</a:t>
            </a:r>
          </a:p>
          <a:p>
            <a:r>
              <a:rPr lang="en-US" dirty="0"/>
              <a:t>You will then have time to garner your 30 hrs. of volunteer time over the spring, summer and early autumn.</a:t>
            </a:r>
          </a:p>
          <a:p>
            <a:r>
              <a:rPr lang="en-US" dirty="0"/>
              <a:t>KMN graduation (for those who are done with hours) with the presentation of name badges and certificates is scheduled for September, 2021.  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81" y="6092185"/>
            <a:ext cx="1481904" cy="8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1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06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Kansas Master Naturalists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02" y="1166018"/>
            <a:ext cx="8229600" cy="4525963"/>
          </a:xfrm>
        </p:spPr>
        <p:txBody>
          <a:bodyPr/>
          <a:lstStyle/>
          <a:p>
            <a:r>
              <a:rPr lang="en-US" dirty="0"/>
              <a:t>The program covers the entire state</a:t>
            </a:r>
          </a:p>
          <a:p>
            <a:r>
              <a:rPr lang="en-US" dirty="0"/>
              <a:t>We’ll be looking at nature in Kansas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81" y="6092185"/>
            <a:ext cx="1481904" cy="833173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F49BF45-2F4F-CC48-8F09-CB275A8AD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28" y="2569694"/>
            <a:ext cx="6606862" cy="36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0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Caslon Pro"/>
              </a:rPr>
              <a:t>What is the KMN Program?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3305"/>
            <a:ext cx="8229600" cy="4142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"The mission of the Kansas Master Naturalist program is to develop knowledgeable and dedicated citizens who are active in promoting awareness, understanding, and stewardship of the natural heritage of Kansas."</a:t>
            </a:r>
          </a:p>
          <a:p>
            <a:pPr marL="0" indent="0" algn="ctr">
              <a:buNone/>
            </a:pPr>
            <a:r>
              <a:rPr lang="en-US" sz="3600" dirty="0"/>
              <a:t> </a:t>
            </a:r>
          </a:p>
        </p:txBody>
      </p:sp>
      <p:pic>
        <p:nvPicPr>
          <p:cNvPr id="5" name="Picture 4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5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635D-939E-4A40-9475-510294EE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living things…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4B45-4D2E-EB46-BEE6-BE678AE71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Living organisms need:</a:t>
            </a:r>
          </a:p>
          <a:p>
            <a:pPr lvl="2"/>
            <a:r>
              <a:rPr lang="en-US" sz="2000" dirty="0"/>
              <a:t>Food</a:t>
            </a:r>
          </a:p>
          <a:p>
            <a:pPr lvl="2"/>
            <a:r>
              <a:rPr lang="en-US" sz="2000" dirty="0"/>
              <a:t>Water</a:t>
            </a:r>
          </a:p>
          <a:p>
            <a:pPr lvl="2"/>
            <a:r>
              <a:rPr lang="en-US" sz="2000" dirty="0"/>
              <a:t>Shelter</a:t>
            </a:r>
          </a:p>
          <a:p>
            <a:pPr lvl="2"/>
            <a:r>
              <a:rPr lang="en-US" sz="2000" dirty="0"/>
              <a:t>Space</a:t>
            </a:r>
          </a:p>
          <a:p>
            <a:pPr lvl="2"/>
            <a:endParaRPr lang="en-US" sz="1400" dirty="0"/>
          </a:p>
          <a:p>
            <a:r>
              <a:rPr lang="en-US" sz="2800" dirty="0"/>
              <a:t>Different species have different requirements</a:t>
            </a:r>
          </a:p>
          <a:p>
            <a:endParaRPr lang="en-US" sz="1800" dirty="0"/>
          </a:p>
          <a:p>
            <a:r>
              <a:rPr lang="en-US" sz="2800" dirty="0"/>
              <a:t>Knowing those requirements for a species will enable you to understand, and perhaps locate that species. 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93195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0EDAC-06ED-594F-B97A-8B3E698F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F5897-FD94-024E-ADF6-033A03769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start with “space” </a:t>
            </a:r>
          </a:p>
          <a:p>
            <a:pPr lvl="1"/>
            <a:r>
              <a:rPr lang="en-US" dirty="0"/>
              <a:t>Habitat</a:t>
            </a:r>
          </a:p>
          <a:p>
            <a:pPr lvl="1"/>
            <a:r>
              <a:rPr lang="en-US" dirty="0"/>
              <a:t>Range</a:t>
            </a:r>
          </a:p>
          <a:p>
            <a:pPr lvl="1"/>
            <a:r>
              <a:rPr lang="en-US" dirty="0"/>
              <a:t>Territory</a:t>
            </a:r>
          </a:p>
          <a:p>
            <a:pPr lvl="1"/>
            <a:endParaRPr lang="en-US" dirty="0"/>
          </a:p>
          <a:p>
            <a:r>
              <a:rPr lang="en-US" dirty="0"/>
              <a:t>What things affect where different organisms live? </a:t>
            </a:r>
          </a:p>
        </p:txBody>
      </p:sp>
    </p:spTree>
    <p:extLst>
      <p:ext uri="{BB962C8B-B14F-4D97-AF65-F5344CB8AC3E}">
        <p14:creationId xmlns:p14="http://schemas.microsoft.com/office/powerpoint/2010/main" val="1353528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CF72AA-BF6B-9C41-B0FC-1CFF36BEA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04" y="903544"/>
            <a:ext cx="7645400" cy="401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F973C-F65F-5946-BA84-CAC86F86B3AF}"/>
              </a:ext>
            </a:extLst>
          </p:cNvPr>
          <p:cNvSpPr txBox="1"/>
          <p:nvPr/>
        </p:nvSpPr>
        <p:spPr>
          <a:xfrm>
            <a:off x="721217" y="5061397"/>
            <a:ext cx="752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central location of Kansas makes it likely to have a large number of eastern, western, northern, and southern species – at least occasionally. </a:t>
            </a:r>
          </a:p>
        </p:txBody>
      </p:sp>
    </p:spTree>
    <p:extLst>
      <p:ext uri="{BB962C8B-B14F-4D97-AF65-F5344CB8AC3E}">
        <p14:creationId xmlns:p14="http://schemas.microsoft.com/office/powerpoint/2010/main" val="3818506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EFF86-C87E-8A4A-A076-09B2E92FF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66"/>
            <a:ext cx="8229600" cy="1143000"/>
          </a:xfrm>
        </p:spPr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5840020-0C25-E345-9604-DF6A87B10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72" y="1184984"/>
            <a:ext cx="8566677" cy="5398378"/>
          </a:xfrm>
        </p:spPr>
      </p:pic>
    </p:spTree>
    <p:extLst>
      <p:ext uri="{BB962C8B-B14F-4D97-AF65-F5344CB8AC3E}">
        <p14:creationId xmlns:p14="http://schemas.microsoft.com/office/powerpoint/2010/main" val="156223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447F-04D8-B541-8779-E712B0BA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54E1-E17B-C644-877A-92B321E1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A1F49F-CCD0-F446-860C-2A9D8292F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1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F59E51A-94E9-3B45-8203-968E02BD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0"/>
            <a:ext cx="50165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77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C6B5-E918-2F46-82DA-9C269C65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D43A0-A91A-FA4C-A145-3AF79284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80882382-A2E6-5847-821E-CE5AF99D8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66700"/>
            <a:ext cx="8280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01CC-D73D-9D41-9FCC-AFE07BF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8229600" cy="1143000"/>
          </a:xfrm>
        </p:spPr>
        <p:txBody>
          <a:bodyPr/>
          <a:lstStyle/>
          <a:p>
            <a:r>
              <a:rPr lang="en-US" dirty="0"/>
              <a:t>Physiography of Kansas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E4C723D-423A-B449-89B3-29C1BA8C3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721" y="1600200"/>
            <a:ext cx="7252557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45468-F1E1-9242-8EDF-90B02CB877B5}"/>
              </a:ext>
            </a:extLst>
          </p:cNvPr>
          <p:cNvSpPr txBox="1"/>
          <p:nvPr/>
        </p:nvSpPr>
        <p:spPr>
          <a:xfrm>
            <a:off x="2987899" y="1128603"/>
            <a:ext cx="428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Physiography = physical geography</a:t>
            </a:r>
          </a:p>
          <a:p>
            <a:r>
              <a:rPr lang="en-US" dirty="0"/>
              <a:t>11 broad regions in Kansas</a:t>
            </a:r>
          </a:p>
        </p:txBody>
      </p:sp>
    </p:spTree>
    <p:extLst>
      <p:ext uri="{BB962C8B-B14F-4D97-AF65-F5344CB8AC3E}">
        <p14:creationId xmlns:p14="http://schemas.microsoft.com/office/powerpoint/2010/main" val="131129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B034615-FCF4-EB41-B4AB-ABE47EEB9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03" y="695459"/>
            <a:ext cx="7828638" cy="51409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9A2FD4-0B61-C547-BDE7-00FC628D154A}"/>
              </a:ext>
            </a:extLst>
          </p:cNvPr>
          <p:cNvSpPr txBox="1"/>
          <p:nvPr/>
        </p:nvSpPr>
        <p:spPr>
          <a:xfrm>
            <a:off x="2884869" y="5934670"/>
            <a:ext cx="5885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Cuesta (</a:t>
            </a:r>
            <a:r>
              <a:rPr lang="en-US" dirty="0" err="1"/>
              <a:t>kwesta</a:t>
            </a:r>
            <a:r>
              <a:rPr lang="en-US" dirty="0"/>
              <a:t>) = a ridge with a gentle slope (dip) on one side and a steep slope (scarp) on the 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99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D034-9B6C-BC46-9303-9F303E61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641"/>
          </a:xfrm>
        </p:spPr>
        <p:txBody>
          <a:bodyPr>
            <a:normAutofit fontScale="90000"/>
          </a:bodyPr>
          <a:lstStyle/>
          <a:p>
            <a:r>
              <a:rPr lang="en-US" dirty="0"/>
              <a:t>Geology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90F2FED-934D-C547-8E1B-7CCA4688F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1" y="1192713"/>
            <a:ext cx="9022438" cy="5184587"/>
          </a:xfrm>
        </p:spPr>
      </p:pic>
    </p:spTree>
    <p:extLst>
      <p:ext uri="{BB962C8B-B14F-4D97-AF65-F5344CB8AC3E}">
        <p14:creationId xmlns:p14="http://schemas.microsoft.com/office/powerpoint/2010/main" val="211035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grass, outdoor, person&#10;&#10;Description automatically generated">
            <a:extLst>
              <a:ext uri="{FF2B5EF4-FFF2-40B4-BE49-F238E27FC236}">
                <a16:creationId xmlns:a16="http://schemas.microsoft.com/office/drawing/2014/main" id="{8BB35871-3AF8-6947-80E2-F228C27DB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335110" y="787758"/>
            <a:ext cx="6937420" cy="5203065"/>
          </a:xfrm>
        </p:spPr>
      </p:pic>
    </p:spTree>
    <p:extLst>
      <p:ext uri="{BB962C8B-B14F-4D97-AF65-F5344CB8AC3E}">
        <p14:creationId xmlns:p14="http://schemas.microsoft.com/office/powerpoint/2010/main" val="495338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7FCC5BE-2E79-F849-9F76-237E15B6F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27145"/>
            <a:ext cx="8229600" cy="4165999"/>
          </a:xfrm>
        </p:spPr>
      </p:pic>
    </p:spTree>
    <p:extLst>
      <p:ext uri="{BB962C8B-B14F-4D97-AF65-F5344CB8AC3E}">
        <p14:creationId xmlns:p14="http://schemas.microsoft.com/office/powerpoint/2010/main" val="217513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6D08CF7-6B46-9348-BD41-F79271F9C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83" y="854271"/>
            <a:ext cx="8346834" cy="514945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EAA3B-8F8C-9E47-9EE7-9BE009EFA27B}"/>
              </a:ext>
            </a:extLst>
          </p:cNvPr>
          <p:cNvSpPr txBox="1"/>
          <p:nvPr/>
        </p:nvSpPr>
        <p:spPr>
          <a:xfrm>
            <a:off x="2202287" y="244699"/>
            <a:ext cx="490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1163178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E3AD-0B4C-7041-A6B8-1D3CB0EE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660"/>
            <a:ext cx="8229600" cy="1017681"/>
          </a:xfrm>
        </p:spPr>
        <p:txBody>
          <a:bodyPr/>
          <a:lstStyle/>
          <a:p>
            <a:r>
              <a:rPr lang="en-US" dirty="0"/>
              <a:t>Elevation</a:t>
            </a:r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B009B8AD-0D48-B144-B827-E4188FCA8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54"/>
          <a:stretch/>
        </p:blipFill>
        <p:spPr>
          <a:xfrm>
            <a:off x="943377" y="875763"/>
            <a:ext cx="7083380" cy="45291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93471-E4B2-9C43-8EAE-7B8E1AF9158C}"/>
              </a:ext>
            </a:extLst>
          </p:cNvPr>
          <p:cNvSpPr txBox="1"/>
          <p:nvPr/>
        </p:nvSpPr>
        <p:spPr>
          <a:xfrm>
            <a:off x="457199" y="5733358"/>
            <a:ext cx="855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Mount Sunflower (4,039’)   2. Liberal    3.  Geographic center of the U.S.</a:t>
            </a:r>
          </a:p>
          <a:p>
            <a:r>
              <a:rPr lang="en-US" dirty="0"/>
              <a:t>4.   Great Bend   5.   Wichita   6.  Topeka    7.  Lowest point in KS – Coffeyville (679’)</a:t>
            </a:r>
          </a:p>
        </p:txBody>
      </p:sp>
    </p:spTree>
    <p:extLst>
      <p:ext uri="{BB962C8B-B14F-4D97-AF65-F5344CB8AC3E}">
        <p14:creationId xmlns:p14="http://schemas.microsoft.com/office/powerpoint/2010/main" val="1410298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A8FD-A7AF-FF4A-84F3-3A48AB06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96614" cy="1143000"/>
          </a:xfrm>
        </p:spPr>
        <p:txBody>
          <a:bodyPr/>
          <a:lstStyle/>
          <a:p>
            <a:r>
              <a:rPr lang="en-US" dirty="0"/>
              <a:t>Ecoregions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A2D53-D550-624B-A1F8-0D9F2FE3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76837" cy="4525963"/>
          </a:xfrm>
        </p:spPr>
        <p:txBody>
          <a:bodyPr/>
          <a:lstStyle/>
          <a:p>
            <a:r>
              <a:rPr lang="en-US" dirty="0"/>
              <a:t>Ecoregion =</a:t>
            </a:r>
            <a:r>
              <a:rPr lang="en-US" sz="2800" dirty="0"/>
              <a:t> a major ecosystem defined by distinctive geography, solar radiation (latitude), and moisture.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BB0266D-1FB4-EF43-A65B-815B05374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38" y="0"/>
            <a:ext cx="55895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C7243D-962A-6D45-B31F-5F12C51B9E96}"/>
              </a:ext>
            </a:extLst>
          </p:cNvPr>
          <p:cNvSpPr txBox="1"/>
          <p:nvPr/>
        </p:nvSpPr>
        <p:spPr>
          <a:xfrm>
            <a:off x="3953814" y="3116687"/>
            <a:ext cx="798490" cy="37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6A53A-A525-9343-8C8D-063F17777058}"/>
              </a:ext>
            </a:extLst>
          </p:cNvPr>
          <p:cNvSpPr txBox="1"/>
          <p:nvPr/>
        </p:nvSpPr>
        <p:spPr>
          <a:xfrm>
            <a:off x="669701" y="5486400"/>
            <a:ext cx="35545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Level I Ecoregion</a:t>
            </a:r>
          </a:p>
          <a:p>
            <a:r>
              <a:rPr lang="en-US" sz="2400" dirty="0"/>
              <a:t>- 12 in the U.S.</a:t>
            </a:r>
          </a:p>
        </p:txBody>
      </p:sp>
    </p:spTree>
    <p:extLst>
      <p:ext uri="{BB962C8B-B14F-4D97-AF65-F5344CB8AC3E}">
        <p14:creationId xmlns:p14="http://schemas.microsoft.com/office/powerpoint/2010/main" val="3471550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D8C4938-837B-6D4F-B7F3-4B623B8A0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87" y="274638"/>
            <a:ext cx="7391274" cy="5609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B93BDE-2778-6F41-AB4E-FEDB5908BDF1}"/>
              </a:ext>
            </a:extLst>
          </p:cNvPr>
          <p:cNvSpPr txBox="1"/>
          <p:nvPr/>
        </p:nvSpPr>
        <p:spPr>
          <a:xfrm>
            <a:off x="528033" y="6060142"/>
            <a:ext cx="665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Level II Ecoregion – 25 in the U.S.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994CC-9AA4-1F48-B96B-99602561C5D2}"/>
              </a:ext>
            </a:extLst>
          </p:cNvPr>
          <p:cNvSpPr txBox="1"/>
          <p:nvPr/>
        </p:nvSpPr>
        <p:spPr>
          <a:xfrm>
            <a:off x="206062" y="824248"/>
            <a:ext cx="118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Light tan = temperate prairie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Dark tan = semi-arid prairie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E3524-72B3-B446-A521-0E9F94D6F954}"/>
              </a:ext>
            </a:extLst>
          </p:cNvPr>
          <p:cNvSpPr txBox="1"/>
          <p:nvPr/>
        </p:nvSpPr>
        <p:spPr>
          <a:xfrm>
            <a:off x="965915" y="3193961"/>
            <a:ext cx="515155" cy="286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64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3D00E-B6C0-B04F-AFB4-A7638534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18975"/>
            <a:ext cx="8229600" cy="8071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Level III Ecoregion – 105 in the U.S. </a:t>
            </a:r>
          </a:p>
          <a:p>
            <a:pPr marL="0" indent="0" algn="ctr">
              <a:buNone/>
            </a:pPr>
            <a:r>
              <a:rPr lang="en-US" dirty="0"/>
              <a:t>8 in Kansas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CC27039-7DB6-C54E-BBEB-23889C737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50" y="351911"/>
            <a:ext cx="5854700" cy="471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DFEAA-E7DB-114C-9DB8-3E7CEEBFE4D4}"/>
              </a:ext>
            </a:extLst>
          </p:cNvPr>
          <p:cNvSpPr txBox="1"/>
          <p:nvPr/>
        </p:nvSpPr>
        <p:spPr>
          <a:xfrm>
            <a:off x="1828800" y="1764406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Plains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288FE-E0D8-054E-94DB-BEDD22A37A5F}"/>
              </a:ext>
            </a:extLst>
          </p:cNvPr>
          <p:cNvSpPr txBox="1"/>
          <p:nvPr/>
        </p:nvSpPr>
        <p:spPr>
          <a:xfrm>
            <a:off x="3977425" y="2122986"/>
            <a:ext cx="927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Great Plains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94D58-EA42-FB40-AF75-4EC0632563B6}"/>
              </a:ext>
            </a:extLst>
          </p:cNvPr>
          <p:cNvSpPr txBox="1"/>
          <p:nvPr/>
        </p:nvSpPr>
        <p:spPr>
          <a:xfrm>
            <a:off x="5274747" y="2538484"/>
            <a:ext cx="927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Flint Hills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6B5041-568C-294E-B84C-868881758DA5}"/>
              </a:ext>
            </a:extLst>
          </p:cNvPr>
          <p:cNvSpPr txBox="1"/>
          <p:nvPr/>
        </p:nvSpPr>
        <p:spPr>
          <a:xfrm>
            <a:off x="5738386" y="1075866"/>
            <a:ext cx="1251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Corn Belt Plains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AEEE-AF4A-CD4D-BD79-70B92EA2A591}"/>
              </a:ext>
            </a:extLst>
          </p:cNvPr>
          <p:cNvSpPr txBox="1"/>
          <p:nvPr/>
        </p:nvSpPr>
        <p:spPr>
          <a:xfrm>
            <a:off x="6048752" y="2174839"/>
            <a:ext cx="163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Irregular Plains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D5340C-5C7C-BC48-A1E9-0C85F50CE11D}"/>
              </a:ext>
            </a:extLst>
          </p:cNvPr>
          <p:cNvSpPr txBox="1"/>
          <p:nvPr/>
        </p:nvSpPr>
        <p:spPr>
          <a:xfrm>
            <a:off x="5585112" y="3570215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Timbers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54B64-72C0-214A-8A33-A957F03E4C55}"/>
              </a:ext>
            </a:extLst>
          </p:cNvPr>
          <p:cNvSpPr txBox="1"/>
          <p:nvPr/>
        </p:nvSpPr>
        <p:spPr>
          <a:xfrm>
            <a:off x="6810778" y="3333961"/>
            <a:ext cx="125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Ozark Highlands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D2C19-EA0E-D04F-87B4-CD330F340A76}"/>
              </a:ext>
            </a:extLst>
          </p:cNvPr>
          <p:cNvSpPr txBox="1"/>
          <p:nvPr/>
        </p:nvSpPr>
        <p:spPr>
          <a:xfrm>
            <a:off x="3558889" y="3163178"/>
            <a:ext cx="16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Southwestern Tablelands</a:t>
            </a:r>
          </a:p>
        </p:txBody>
      </p:sp>
    </p:spTree>
    <p:extLst>
      <p:ext uri="{BB962C8B-B14F-4D97-AF65-F5344CB8AC3E}">
        <p14:creationId xmlns:p14="http://schemas.microsoft.com/office/powerpoint/2010/main" val="34042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B905B13-B0A8-DB42-9453-204557046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58" y="1321925"/>
            <a:ext cx="7815284" cy="479963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8B651-A368-034F-AFDF-E77FA5A4C3CB}"/>
              </a:ext>
            </a:extLst>
          </p:cNvPr>
          <p:cNvSpPr txBox="1"/>
          <p:nvPr/>
        </p:nvSpPr>
        <p:spPr>
          <a:xfrm>
            <a:off x="664358" y="736436"/>
            <a:ext cx="746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Dominant vegetation in the different regions of Kansas</a:t>
            </a:r>
          </a:p>
        </p:txBody>
      </p:sp>
    </p:spTree>
    <p:extLst>
      <p:ext uri="{BB962C8B-B14F-4D97-AF65-F5344CB8AC3E}">
        <p14:creationId xmlns:p14="http://schemas.microsoft.com/office/powerpoint/2010/main" val="649826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3DAA337-087D-4D40-BA4D-A53F85A4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0" y="208643"/>
            <a:ext cx="4330700" cy="477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90117-D273-934F-AC91-C124E2166491}"/>
              </a:ext>
            </a:extLst>
          </p:cNvPr>
          <p:cNvSpPr txBox="1"/>
          <p:nvPr/>
        </p:nvSpPr>
        <p:spPr>
          <a:xfrm>
            <a:off x="881743" y="5404757"/>
            <a:ext cx="726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Dominant vegetation = Post Oak, Blackjack Oak </a:t>
            </a:r>
          </a:p>
          <a:p>
            <a:r>
              <a:rPr lang="en-US" dirty="0"/>
              <a:t>Serves as the western habitat boundary for many mammals and insects</a:t>
            </a:r>
          </a:p>
          <a:p>
            <a:r>
              <a:rPr lang="en-US" dirty="0"/>
              <a:t>Serves as the line between forest and prairie</a:t>
            </a:r>
          </a:p>
        </p:txBody>
      </p:sp>
    </p:spTree>
    <p:extLst>
      <p:ext uri="{BB962C8B-B14F-4D97-AF65-F5344CB8AC3E}">
        <p14:creationId xmlns:p14="http://schemas.microsoft.com/office/powerpoint/2010/main" val="4245818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B014-88BD-4D47-937B-4D95A2DC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788"/>
            <a:ext cx="8229600" cy="1143000"/>
          </a:xfrm>
        </p:spPr>
        <p:txBody>
          <a:bodyPr/>
          <a:lstStyle/>
          <a:p>
            <a:r>
              <a:rPr lang="en-US" dirty="0"/>
              <a:t>Types of prairie in Kansas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DDD3059-875A-064F-9BAA-9BA852B55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428" y="1252788"/>
            <a:ext cx="7868991" cy="5161654"/>
          </a:xfrm>
        </p:spPr>
      </p:pic>
    </p:spTree>
    <p:extLst>
      <p:ext uri="{BB962C8B-B14F-4D97-AF65-F5344CB8AC3E}">
        <p14:creationId xmlns:p14="http://schemas.microsoft.com/office/powerpoint/2010/main" val="3784793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2470CED-DB47-9B43-AFEF-CFB28B69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844" y="889907"/>
            <a:ext cx="5570222" cy="507818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201AE27-3B05-5A4A-A1A4-D4FDF46D1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4" t="21340"/>
          <a:stretch/>
        </p:blipFill>
        <p:spPr>
          <a:xfrm>
            <a:off x="4143292" y="889907"/>
            <a:ext cx="5000708" cy="5078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3AE3A2-AE9A-9348-AF86-5E2E8EFF1D08}"/>
              </a:ext>
            </a:extLst>
          </p:cNvPr>
          <p:cNvSpPr txBox="1"/>
          <p:nvPr/>
        </p:nvSpPr>
        <p:spPr>
          <a:xfrm>
            <a:off x="2224267" y="6204857"/>
            <a:ext cx="471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Meadowlark Ranges</a:t>
            </a:r>
          </a:p>
        </p:txBody>
      </p:sp>
    </p:spTree>
    <p:extLst>
      <p:ext uri="{BB962C8B-B14F-4D97-AF65-F5344CB8AC3E}">
        <p14:creationId xmlns:p14="http://schemas.microsoft.com/office/powerpoint/2010/main" val="234058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7C9A7FD1-27EA-584A-95D8-7302B15AA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0" y="303518"/>
            <a:ext cx="7982376" cy="5987745"/>
          </a:xfrm>
        </p:spPr>
      </p:pic>
    </p:spTree>
    <p:extLst>
      <p:ext uri="{BB962C8B-B14F-4D97-AF65-F5344CB8AC3E}">
        <p14:creationId xmlns:p14="http://schemas.microsoft.com/office/powerpoint/2010/main" val="1181450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CD78BDF-8047-6A42-BBB0-DA2D2E64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19" y="0"/>
            <a:ext cx="6589761" cy="5522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FE92E-E1E0-344C-AD48-3F08367BB013}"/>
              </a:ext>
            </a:extLst>
          </p:cNvPr>
          <p:cNvSpPr txBox="1"/>
          <p:nvPr/>
        </p:nvSpPr>
        <p:spPr>
          <a:xfrm>
            <a:off x="2710543" y="5894614"/>
            <a:ext cx="444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Range of the Woodchuck</a:t>
            </a:r>
          </a:p>
        </p:txBody>
      </p:sp>
    </p:spTree>
    <p:extLst>
      <p:ext uri="{BB962C8B-B14F-4D97-AF65-F5344CB8AC3E}">
        <p14:creationId xmlns:p14="http://schemas.microsoft.com/office/powerpoint/2010/main" val="707728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3354751-15A3-6D47-893E-7C796E92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7" y="507113"/>
            <a:ext cx="6531429" cy="4551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72B617-D1EA-5046-B765-129BD29EC5C4}"/>
              </a:ext>
            </a:extLst>
          </p:cNvPr>
          <p:cNvSpPr txBox="1"/>
          <p:nvPr/>
        </p:nvSpPr>
        <p:spPr>
          <a:xfrm>
            <a:off x="2628900" y="5535386"/>
            <a:ext cx="458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Range of the Mule Deer</a:t>
            </a:r>
          </a:p>
        </p:txBody>
      </p:sp>
    </p:spTree>
    <p:extLst>
      <p:ext uri="{BB962C8B-B14F-4D97-AF65-F5344CB8AC3E}">
        <p14:creationId xmlns:p14="http://schemas.microsoft.com/office/powerpoint/2010/main" val="3127739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64103-BD52-514D-A2B8-CB8CCB753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week we’ll learn about where in Kansas we can see the different ecoregions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We’ll also learn how to effectively communicate what we know and see to others -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424101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on a path&#10;&#10;Description automatically generated with low confidence">
            <a:extLst>
              <a:ext uri="{FF2B5EF4-FFF2-40B4-BE49-F238E27FC236}">
                <a16:creationId xmlns:a16="http://schemas.microsoft.com/office/drawing/2014/main" id="{7D7A8D9B-4321-C849-8382-B4061371F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830"/>
            <a:ext cx="9146142" cy="6099334"/>
          </a:xfrm>
        </p:spPr>
      </p:pic>
    </p:spTree>
    <p:extLst>
      <p:ext uri="{BB962C8B-B14F-4D97-AF65-F5344CB8AC3E}">
        <p14:creationId xmlns:p14="http://schemas.microsoft.com/office/powerpoint/2010/main" val="374365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392"/>
            <a:ext cx="8229600" cy="5546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Kansas Master Naturalists volunteer their time and expertise throughout the year.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are over 60 different sites across Kansas that recognize the KMN program and utilize individuals certified as Master Naturalists.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list of these sites is included in the KMN notebook.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kansas_reference_ma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b="1716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chapters of KMN in Kansas</a:t>
            </a:r>
          </a:p>
        </p:txBody>
      </p:sp>
      <p:sp>
        <p:nvSpPr>
          <p:cNvPr id="5" name="Oval 4"/>
          <p:cNvSpPr/>
          <p:nvPr/>
        </p:nvSpPr>
        <p:spPr>
          <a:xfrm>
            <a:off x="8164478" y="3110400"/>
            <a:ext cx="155514" cy="120960"/>
          </a:xfrm>
          <a:prstGeom prst="ellipse">
            <a:avLst/>
          </a:prstGeom>
          <a:solidFill>
            <a:srgbClr val="F900F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99249" y="4368720"/>
            <a:ext cx="155514" cy="120960"/>
          </a:xfrm>
          <a:prstGeom prst="ellipse">
            <a:avLst/>
          </a:prstGeom>
          <a:solidFill>
            <a:srgbClr val="F900F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90235" y="2928960"/>
            <a:ext cx="155514" cy="120960"/>
          </a:xfrm>
          <a:prstGeom prst="ellipse">
            <a:avLst/>
          </a:prstGeom>
          <a:solidFill>
            <a:srgbClr val="F900F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22452" y="3876588"/>
            <a:ext cx="2520169" cy="369332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Dillon Nature Center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3967" y="2559628"/>
            <a:ext cx="1816736" cy="369332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Konza Prairie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9259" y="3350583"/>
            <a:ext cx="2865822" cy="369332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Johnson County Extension</a:t>
            </a:r>
          </a:p>
        </p:txBody>
      </p:sp>
    </p:spTree>
    <p:extLst>
      <p:ext uri="{BB962C8B-B14F-4D97-AF65-F5344CB8AC3E}">
        <p14:creationId xmlns:p14="http://schemas.microsoft.com/office/powerpoint/2010/main" val="152990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30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Nationally:</a:t>
            </a:r>
            <a:r>
              <a:rPr lang="en-US" dirty="0"/>
              <a:t>  </a:t>
            </a:r>
            <a:r>
              <a:rPr lang="en-US" sz="4000" dirty="0"/>
              <a:t>Most states have a Master Naturalist Program – all designed to encourage greater understanding and appreciation for the natural world.</a:t>
            </a:r>
            <a:br>
              <a:rPr lang="en-US" sz="4000" dirty="0"/>
            </a:br>
            <a:endParaRPr lang="en-US" dirty="0"/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BBC083E-49F7-9F40-A683-CC025E49D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02" y="3210557"/>
            <a:ext cx="5568950" cy="99985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55A1262-3623-4E47-BB43-C2B04EA6F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494" y="3205191"/>
            <a:ext cx="2921604" cy="2360392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9F3B02D-2580-604E-9B56-3EBC1B8CA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5" y="4252530"/>
            <a:ext cx="3746500" cy="260078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0879FDF-5513-C949-A6C2-6DCD07D2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7984" y="3429000"/>
            <a:ext cx="2806700" cy="3505200"/>
          </a:xfrm>
          <a:prstGeom prst="rect">
            <a:avLst/>
          </a:prstGeom>
        </p:spPr>
      </p:pic>
      <p:pic>
        <p:nvPicPr>
          <p:cNvPr id="18" name="Picture 17" descr="A picture containing text, grass, outdoor, plant&#10;&#10;Description automatically generated">
            <a:extLst>
              <a:ext uri="{FF2B5EF4-FFF2-40B4-BE49-F238E27FC236}">
                <a16:creationId xmlns:a16="http://schemas.microsoft.com/office/drawing/2014/main" id="{5AD5F1D6-4950-D844-B21C-A3842925F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" y="1292417"/>
            <a:ext cx="7302500" cy="417830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1D921A9A-FA5B-A142-960C-7B450A58D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2000" y="2376983"/>
            <a:ext cx="3733800" cy="2667000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FF6EA4B5-BBF0-E944-AC37-08220EB4D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3788" y="3538789"/>
            <a:ext cx="7150100" cy="2171700"/>
          </a:xfrm>
          <a:prstGeom prst="rect">
            <a:avLst/>
          </a:prstGeom>
        </p:spPr>
      </p:pic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D1526AC7-F05E-6E4D-8F26-C828C86294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202067"/>
            <a:ext cx="6324600" cy="2844800"/>
          </a:xfrm>
          <a:prstGeom prst="rect">
            <a:avLst/>
          </a:prstGeom>
        </p:spPr>
      </p:pic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6AD021-82CA-F045-B824-20865383E7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2030" y="1952304"/>
            <a:ext cx="5480583" cy="3226305"/>
          </a:xfrm>
          <a:prstGeom prst="rect">
            <a:avLst/>
          </a:prstGeom>
        </p:spPr>
      </p:pic>
      <p:pic>
        <p:nvPicPr>
          <p:cNvPr id="28" name="Picture 27" descr="A picture containing text, mountain, outdoor&#10;&#10;Description automatically generated">
            <a:extLst>
              <a:ext uri="{FF2B5EF4-FFF2-40B4-BE49-F238E27FC236}">
                <a16:creationId xmlns:a16="http://schemas.microsoft.com/office/drawing/2014/main" id="{0B9330B8-7A15-4E4E-8EF8-8354EA5B8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15" y="3722405"/>
            <a:ext cx="9144000" cy="1732680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8840F76E-B1EF-6E4C-BDE3-114CA172DF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8028" y="720657"/>
            <a:ext cx="6445859" cy="30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KMN may assume: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564" y="1600200"/>
            <a:ext cx="7773236" cy="4525963"/>
          </a:xfrm>
        </p:spPr>
        <p:txBody>
          <a:bodyPr/>
          <a:lstStyle/>
          <a:p>
            <a:r>
              <a:rPr lang="en-US" dirty="0"/>
              <a:t>Collector of scientific data</a:t>
            </a:r>
          </a:p>
          <a:p>
            <a:r>
              <a:rPr lang="en-US" dirty="0"/>
              <a:t>Interpreter</a:t>
            </a:r>
          </a:p>
          <a:p>
            <a:r>
              <a:rPr lang="en-US" dirty="0"/>
              <a:t>Teacher</a:t>
            </a:r>
          </a:p>
          <a:p>
            <a:r>
              <a:rPr lang="en-US" dirty="0"/>
              <a:t>Advocate</a:t>
            </a:r>
          </a:p>
          <a:p>
            <a:r>
              <a:rPr lang="en-US" dirty="0"/>
              <a:t>Steward</a:t>
            </a:r>
          </a:p>
        </p:txBody>
      </p:sp>
      <p:pic>
        <p:nvPicPr>
          <p:cNvPr id="4" name="Picture 3" descr="Kansas Master Natural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3" y="5950471"/>
            <a:ext cx="1733962" cy="974888"/>
          </a:xfrm>
          <a:prstGeom prst="rect">
            <a:avLst/>
          </a:prstGeom>
        </p:spPr>
      </p:pic>
      <p:pic>
        <p:nvPicPr>
          <p:cNvPr id="8" name="Picture 7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9A57AA35-7A5A-AC42-AE13-361E38EA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23" y="2752109"/>
            <a:ext cx="5062320" cy="30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0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812</Words>
  <Application>Microsoft Macintosh PowerPoint</Application>
  <PresentationFormat>On-screen Show (4:3)</PresentationFormat>
  <Paragraphs>137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Adobe Caslon Pro</vt:lpstr>
      <vt:lpstr>Arial</vt:lpstr>
      <vt:lpstr>Calibri</vt:lpstr>
      <vt:lpstr>Calisto MT</vt:lpstr>
      <vt:lpstr>Office Theme</vt:lpstr>
      <vt:lpstr>PowerPoint Presentation</vt:lpstr>
      <vt:lpstr>What is the KMN Program?</vt:lpstr>
      <vt:lpstr>PowerPoint Presentation</vt:lpstr>
      <vt:lpstr>PowerPoint Presentation</vt:lpstr>
      <vt:lpstr>PowerPoint Presentation</vt:lpstr>
      <vt:lpstr>PowerPoint Presentation</vt:lpstr>
      <vt:lpstr>Three chapters of KMN in Kansas</vt:lpstr>
      <vt:lpstr>Nationally:  Most states have a Master Naturalist Program – all designed to encourage greater understanding and appreciation for the natural world. </vt:lpstr>
      <vt:lpstr>Roles KMN may assume:</vt:lpstr>
      <vt:lpstr>What you get out of it:</vt:lpstr>
      <vt:lpstr>PowerPoint Presentation</vt:lpstr>
      <vt:lpstr>What KMN Training Entails:</vt:lpstr>
      <vt:lpstr>What you receive:</vt:lpstr>
      <vt:lpstr>If you can’t attend some of the sessions…</vt:lpstr>
      <vt:lpstr>Reporting your hours:</vt:lpstr>
      <vt:lpstr>Log of your hours</vt:lpstr>
      <vt:lpstr>Topics covered during KMN training:</vt:lpstr>
      <vt:lpstr>Training schedule</vt:lpstr>
      <vt:lpstr>Kansas Master Naturalists</vt:lpstr>
      <vt:lpstr>Distribution of living things…</vt:lpstr>
      <vt:lpstr>Space</vt:lpstr>
      <vt:lpstr>PowerPoint Presentation</vt:lpstr>
      <vt:lpstr>Precipitation</vt:lpstr>
      <vt:lpstr>PowerPoint Presentation</vt:lpstr>
      <vt:lpstr>PowerPoint Presentation</vt:lpstr>
      <vt:lpstr>PowerPoint Presentation</vt:lpstr>
      <vt:lpstr>Physiography of Kansas</vt:lpstr>
      <vt:lpstr>PowerPoint Presentation</vt:lpstr>
      <vt:lpstr>Geology</vt:lpstr>
      <vt:lpstr>PowerPoint Presentation</vt:lpstr>
      <vt:lpstr>PowerPoint Presentation</vt:lpstr>
      <vt:lpstr>Elevation</vt:lpstr>
      <vt:lpstr>Ecoregions</vt:lpstr>
      <vt:lpstr>PowerPoint Presentation</vt:lpstr>
      <vt:lpstr>PowerPoint Presentation</vt:lpstr>
      <vt:lpstr>PowerPoint Presentation</vt:lpstr>
      <vt:lpstr>PowerPoint Presentation</vt:lpstr>
      <vt:lpstr>Types of prairie in Kansas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Kansas Master Naturalist Training</dc:title>
  <dc:creator>Jill Haukos</dc:creator>
  <cp:lastModifiedBy>Jill Haukos</cp:lastModifiedBy>
  <cp:revision>46</cp:revision>
  <dcterms:created xsi:type="dcterms:W3CDTF">2016-01-22T15:51:25Z</dcterms:created>
  <dcterms:modified xsi:type="dcterms:W3CDTF">2021-02-04T18:16:30Z</dcterms:modified>
</cp:coreProperties>
</file>