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1"/>
  </p:notesMasterIdLst>
  <p:sldIdLst>
    <p:sldId id="256" r:id="rId2"/>
    <p:sldId id="282" r:id="rId3"/>
    <p:sldId id="258" r:id="rId4"/>
    <p:sldId id="284" r:id="rId5"/>
    <p:sldId id="289" r:id="rId6"/>
    <p:sldId id="288" r:id="rId7"/>
    <p:sldId id="287" r:id="rId8"/>
    <p:sldId id="283" r:id="rId9"/>
    <p:sldId id="271" r:id="rId10"/>
    <p:sldId id="286" r:id="rId11"/>
    <p:sldId id="260" r:id="rId12"/>
    <p:sldId id="278" r:id="rId13"/>
    <p:sldId id="259" r:id="rId14"/>
    <p:sldId id="274" r:id="rId15"/>
    <p:sldId id="261" r:id="rId16"/>
    <p:sldId id="263" r:id="rId17"/>
    <p:sldId id="262" r:id="rId18"/>
    <p:sldId id="290" r:id="rId19"/>
    <p:sldId id="307" r:id="rId2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1368"/>
    <p:restoredTop sz="59660"/>
  </p:normalViewPr>
  <p:slideViewPr>
    <p:cSldViewPr snapToGrid="0" snapToObjects="1">
      <p:cViewPr varScale="1">
        <p:scale>
          <a:sx n="69" d="100"/>
          <a:sy n="69" d="100"/>
        </p:scale>
        <p:origin x="472" y="184"/>
      </p:cViewPr>
      <p:guideLst/>
    </p:cSldViewPr>
  </p:slideViewPr>
  <p:notesTextViewPr>
    <p:cViewPr>
      <p:scale>
        <a:sx n="1" d="1"/>
        <a:sy n="1" d="1"/>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notesMaster" Target="notesMasters/notes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B9FCB2-8846-B945-8D2D-7E251D0D809D}" type="datetimeFigureOut">
              <a:rPr lang="en-US" smtClean="0"/>
              <a:t>4/10/23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EE2C458-C95B-464C-AA3F-ECEB1DF0D5DD}" type="slidenum">
              <a:rPr lang="en-US" smtClean="0"/>
              <a:t>‹#›</a:t>
            </a:fld>
            <a:endParaRPr lang="en-US"/>
          </a:p>
        </p:txBody>
      </p:sp>
    </p:spTree>
    <p:extLst>
      <p:ext uri="{BB962C8B-B14F-4D97-AF65-F5344CB8AC3E}">
        <p14:creationId xmlns:p14="http://schemas.microsoft.com/office/powerpoint/2010/main" val="16066129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TEACHER HELP:  </a:t>
            </a:r>
            <a:r>
              <a:rPr lang="en-US" dirty="0"/>
              <a:t>Fire doesn’t hurt the prairie, it helps it! We’ll learn more about this as we get further in the presentation.</a:t>
            </a:r>
          </a:p>
          <a:p>
            <a:endParaRPr lang="en-US" dirty="0"/>
          </a:p>
        </p:txBody>
      </p:sp>
      <p:sp>
        <p:nvSpPr>
          <p:cNvPr id="4" name="Slide Number Placeholder 3"/>
          <p:cNvSpPr>
            <a:spLocks noGrp="1"/>
          </p:cNvSpPr>
          <p:nvPr>
            <p:ph type="sldNum" sz="quarter" idx="5"/>
          </p:nvPr>
        </p:nvSpPr>
        <p:spPr/>
        <p:txBody>
          <a:bodyPr/>
          <a:lstStyle/>
          <a:p>
            <a:fld id="{2EE2C458-C95B-464C-AA3F-ECEB1DF0D5DD}" type="slidenum">
              <a:rPr lang="en-US" smtClean="0"/>
              <a:t>2</a:t>
            </a:fld>
            <a:endParaRPr lang="en-US"/>
          </a:p>
        </p:txBody>
      </p:sp>
    </p:spTree>
    <p:extLst>
      <p:ext uri="{BB962C8B-B14F-4D97-AF65-F5344CB8AC3E}">
        <p14:creationId xmlns:p14="http://schemas.microsoft.com/office/powerpoint/2010/main" val="6496838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TEACHER HELP:</a:t>
            </a:r>
            <a:r>
              <a:rPr lang="en-US" sz="1200" kern="1200" dirty="0">
                <a:solidFill>
                  <a:schemeClr val="tx1"/>
                </a:solidFill>
                <a:effectLst/>
                <a:latin typeface="+mn-lt"/>
                <a:ea typeface="+mn-ea"/>
                <a:cs typeface="+mn-cs"/>
              </a:rPr>
              <a:t>  The prairie needs to be burned at least every 2-3 years to keep the invading shrubs out. </a:t>
            </a:r>
            <a:r>
              <a:rPr lang="en-US" sz="1200" kern="1200">
                <a:solidFill>
                  <a:schemeClr val="tx1"/>
                </a:solidFill>
                <a:effectLst/>
                <a:latin typeface="+mn-lt"/>
                <a:ea typeface="+mn-ea"/>
                <a:cs typeface="+mn-cs"/>
              </a:rPr>
              <a:t>This photo clearly shows that burning every 4 years is not sufficient at keeping the shrubs away. </a:t>
            </a:r>
          </a:p>
          <a:p>
            <a:endParaRPr lang="en-US"/>
          </a:p>
        </p:txBody>
      </p:sp>
      <p:sp>
        <p:nvSpPr>
          <p:cNvPr id="4" name="Slide Number Placeholder 3"/>
          <p:cNvSpPr>
            <a:spLocks noGrp="1"/>
          </p:cNvSpPr>
          <p:nvPr>
            <p:ph type="sldNum" sz="quarter" idx="5"/>
          </p:nvPr>
        </p:nvSpPr>
        <p:spPr/>
        <p:txBody>
          <a:bodyPr/>
          <a:lstStyle/>
          <a:p>
            <a:fld id="{2EE2C458-C95B-464C-AA3F-ECEB1DF0D5DD}" type="slidenum">
              <a:rPr lang="en-US" smtClean="0"/>
              <a:t>15</a:t>
            </a:fld>
            <a:endParaRPr lang="en-US"/>
          </a:p>
        </p:txBody>
      </p:sp>
    </p:spTree>
    <p:extLst>
      <p:ext uri="{BB962C8B-B14F-4D97-AF65-F5344CB8AC3E}">
        <p14:creationId xmlns:p14="http://schemas.microsoft.com/office/powerpoint/2010/main" val="2825944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2EE2C458-C95B-464C-AA3F-ECEB1DF0D5DD}" type="slidenum">
              <a:rPr lang="en-US" smtClean="0"/>
              <a:t>19</a:t>
            </a:fld>
            <a:endParaRPr lang="en-US"/>
          </a:p>
        </p:txBody>
      </p:sp>
    </p:spTree>
    <p:extLst>
      <p:ext uri="{BB962C8B-B14F-4D97-AF65-F5344CB8AC3E}">
        <p14:creationId xmlns:p14="http://schemas.microsoft.com/office/powerpoint/2010/main" val="25974629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Answer:  </a:t>
            </a:r>
            <a:r>
              <a:rPr lang="en-US" dirty="0"/>
              <a:t>because it removes old, dead plants letting the rain and sunshine hit the soil where the roots of the plants can warm up quickly and absorb rain efficiently – and grow rapidly! Fire also helps to control the shrubs and trees that can take over a prairie if we don’t burn it often enough. </a:t>
            </a:r>
          </a:p>
          <a:p>
            <a:endParaRPr lang="en-US" dirty="0"/>
          </a:p>
        </p:txBody>
      </p:sp>
      <p:sp>
        <p:nvSpPr>
          <p:cNvPr id="4" name="Slide Number Placeholder 3"/>
          <p:cNvSpPr>
            <a:spLocks noGrp="1"/>
          </p:cNvSpPr>
          <p:nvPr>
            <p:ph type="sldNum" sz="quarter" idx="5"/>
          </p:nvPr>
        </p:nvSpPr>
        <p:spPr/>
        <p:txBody>
          <a:bodyPr/>
          <a:lstStyle/>
          <a:p>
            <a:fld id="{2EE2C458-C95B-464C-AA3F-ECEB1DF0D5DD}" type="slidenum">
              <a:rPr lang="en-US" smtClean="0"/>
              <a:t>4</a:t>
            </a:fld>
            <a:endParaRPr lang="en-US"/>
          </a:p>
        </p:txBody>
      </p:sp>
    </p:spTree>
    <p:extLst>
      <p:ext uri="{BB962C8B-B14F-4D97-AF65-F5344CB8AC3E}">
        <p14:creationId xmlns:p14="http://schemas.microsoft.com/office/powerpoint/2010/main" val="1038319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TEACHER HELP:  </a:t>
            </a:r>
            <a:r>
              <a:rPr lang="en-US" sz="1200" kern="1200" dirty="0">
                <a:solidFill>
                  <a:schemeClr val="tx1"/>
                </a:solidFill>
                <a:effectLst/>
                <a:latin typeface="+mn-lt"/>
                <a:ea typeface="+mn-ea"/>
                <a:cs typeface="+mn-cs"/>
              </a:rPr>
              <a:t>Prairie plants have tubers (like potatoes) and rhizomes (like ginger) that store food and water for prairie plants. Plus, they have LOTS of really great roots that absorb water fast! </a:t>
            </a:r>
          </a:p>
          <a:p>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Approximately 75-80% of the prairie’s body is underground. We only see a small amount of the prairie’s body when the grass leaves grow above the soil. </a:t>
            </a:r>
          </a:p>
          <a:p>
            <a:endParaRPr lang="en-US" sz="1200" kern="1200" dirty="0">
              <a:solidFill>
                <a:schemeClr val="tx1"/>
              </a:solidFill>
              <a:effectLst/>
              <a:latin typeface="+mn-lt"/>
              <a:ea typeface="+mn-ea"/>
              <a:cs typeface="+mn-cs"/>
            </a:endParaRPr>
          </a:p>
          <a:p>
            <a:r>
              <a:rPr lang="en-US" sz="1200" kern="1200" dirty="0">
                <a:solidFill>
                  <a:schemeClr val="tx1"/>
                </a:solidFill>
                <a:effectLst/>
                <a:latin typeface="+mn-lt"/>
                <a:ea typeface="+mn-ea"/>
                <a:cs typeface="+mn-cs"/>
              </a:rPr>
              <a:t> </a:t>
            </a:r>
          </a:p>
          <a:p>
            <a:endParaRPr lang="en-US" dirty="0"/>
          </a:p>
        </p:txBody>
      </p:sp>
      <p:sp>
        <p:nvSpPr>
          <p:cNvPr id="4" name="Slide Number Placeholder 3"/>
          <p:cNvSpPr>
            <a:spLocks noGrp="1"/>
          </p:cNvSpPr>
          <p:nvPr>
            <p:ph type="sldNum" sz="quarter" idx="5"/>
          </p:nvPr>
        </p:nvSpPr>
        <p:spPr/>
        <p:txBody>
          <a:bodyPr/>
          <a:lstStyle/>
          <a:p>
            <a:fld id="{2EE2C458-C95B-464C-AA3F-ECEB1DF0D5DD}" type="slidenum">
              <a:rPr lang="en-US" smtClean="0"/>
              <a:t>6</a:t>
            </a:fld>
            <a:endParaRPr lang="en-US"/>
          </a:p>
        </p:txBody>
      </p:sp>
    </p:spTree>
    <p:extLst>
      <p:ext uri="{BB962C8B-B14F-4D97-AF65-F5344CB8AC3E}">
        <p14:creationId xmlns:p14="http://schemas.microsoft.com/office/powerpoint/2010/main" val="2847340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TEACHER HELP</a:t>
            </a:r>
            <a:r>
              <a:rPr lang="en-US" sz="1200" kern="1200" dirty="0">
                <a:solidFill>
                  <a:schemeClr val="tx1"/>
                </a:solidFill>
                <a:effectLst/>
                <a:latin typeface="+mn-lt"/>
                <a:ea typeface="+mn-ea"/>
                <a:cs typeface="+mn-cs"/>
              </a:rPr>
              <a:t>: Most prairie plants have “fibrous roots” rather than tap roots. Fibrous roots are dense and packed into the first 12” of soil. There, they can quickly and efficiently absorb any rain when it falls. Plants with taproots aren’t as good at absorbing the rain quickly. Trees and shrubs have taproots and don’t usually do well on a prairie – were the rain is sporadic and not predictable. </a:t>
            </a:r>
          </a:p>
          <a:p>
            <a:r>
              <a:rPr lang="en-US" sz="1200" kern="1200" dirty="0">
                <a:solidFill>
                  <a:schemeClr val="tx1"/>
                </a:solidFill>
                <a:effectLst/>
                <a:latin typeface="+mn-lt"/>
                <a:ea typeface="+mn-ea"/>
                <a:cs typeface="+mn-cs"/>
              </a:rPr>
              <a:t> </a:t>
            </a:r>
          </a:p>
          <a:p>
            <a:r>
              <a:rPr lang="en-US" sz="1200" kern="1200" dirty="0">
                <a:solidFill>
                  <a:schemeClr val="tx1"/>
                </a:solidFill>
                <a:effectLst/>
                <a:latin typeface="+mn-lt"/>
                <a:ea typeface="+mn-ea"/>
                <a:cs typeface="+mn-cs"/>
              </a:rPr>
              <a:t>Think of “sod” – the thick prairie soil was held together by the plant’s roots. When the sod was cut, the prairie was lost. </a:t>
            </a:r>
          </a:p>
          <a:p>
            <a:endParaRPr lang="en-US" dirty="0"/>
          </a:p>
        </p:txBody>
      </p:sp>
      <p:sp>
        <p:nvSpPr>
          <p:cNvPr id="4" name="Slide Number Placeholder 3"/>
          <p:cNvSpPr>
            <a:spLocks noGrp="1"/>
          </p:cNvSpPr>
          <p:nvPr>
            <p:ph type="sldNum" sz="quarter" idx="5"/>
          </p:nvPr>
        </p:nvSpPr>
        <p:spPr/>
        <p:txBody>
          <a:bodyPr/>
          <a:lstStyle/>
          <a:p>
            <a:fld id="{2EE2C458-C95B-464C-AA3F-ECEB1DF0D5DD}" type="slidenum">
              <a:rPr lang="en-US" smtClean="0"/>
              <a:t>7</a:t>
            </a:fld>
            <a:endParaRPr lang="en-US"/>
          </a:p>
        </p:txBody>
      </p:sp>
    </p:spTree>
    <p:extLst>
      <p:ext uri="{BB962C8B-B14F-4D97-AF65-F5344CB8AC3E}">
        <p14:creationId xmlns:p14="http://schemas.microsoft.com/office/powerpoint/2010/main" val="22592681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TEACHER HELP</a:t>
            </a:r>
            <a:r>
              <a:rPr lang="en-US" sz="1200" kern="1200" dirty="0">
                <a:solidFill>
                  <a:schemeClr val="tx1"/>
                </a:solidFill>
                <a:effectLst/>
                <a:latin typeface="+mn-lt"/>
                <a:ea typeface="+mn-ea"/>
                <a:cs typeface="+mn-cs"/>
              </a:rPr>
              <a:t>:  All prairie grasses will have thick roots in the first 12” of soil and many will have long roots that extend deep into the soil – if the soil is deep enough to support those roots. </a:t>
            </a:r>
          </a:p>
          <a:p>
            <a:endParaRPr lang="en-US" dirty="0"/>
          </a:p>
        </p:txBody>
      </p:sp>
      <p:sp>
        <p:nvSpPr>
          <p:cNvPr id="4" name="Slide Number Placeholder 3"/>
          <p:cNvSpPr>
            <a:spLocks noGrp="1"/>
          </p:cNvSpPr>
          <p:nvPr>
            <p:ph type="sldNum" sz="quarter" idx="5"/>
          </p:nvPr>
        </p:nvSpPr>
        <p:spPr/>
        <p:txBody>
          <a:bodyPr/>
          <a:lstStyle/>
          <a:p>
            <a:fld id="{2EE2C458-C95B-464C-AA3F-ECEB1DF0D5DD}" type="slidenum">
              <a:rPr lang="en-US" smtClean="0"/>
              <a:t>8</a:t>
            </a:fld>
            <a:endParaRPr lang="en-US"/>
          </a:p>
        </p:txBody>
      </p:sp>
    </p:spTree>
    <p:extLst>
      <p:ext uri="{BB962C8B-B14F-4D97-AF65-F5344CB8AC3E}">
        <p14:creationId xmlns:p14="http://schemas.microsoft.com/office/powerpoint/2010/main" val="153863594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Answer:  </a:t>
            </a:r>
            <a:r>
              <a:rPr lang="en-US" dirty="0"/>
              <a:t>Prairie plants are very much alive below the soil – even during the winter!</a:t>
            </a:r>
          </a:p>
        </p:txBody>
      </p:sp>
      <p:sp>
        <p:nvSpPr>
          <p:cNvPr id="4" name="Slide Number Placeholder 3"/>
          <p:cNvSpPr>
            <a:spLocks noGrp="1"/>
          </p:cNvSpPr>
          <p:nvPr>
            <p:ph type="sldNum" sz="quarter" idx="5"/>
          </p:nvPr>
        </p:nvSpPr>
        <p:spPr/>
        <p:txBody>
          <a:bodyPr/>
          <a:lstStyle/>
          <a:p>
            <a:fld id="{2EE2C458-C95B-464C-AA3F-ECEB1DF0D5DD}" type="slidenum">
              <a:rPr lang="en-US" smtClean="0"/>
              <a:t>9</a:t>
            </a:fld>
            <a:endParaRPr lang="en-US"/>
          </a:p>
        </p:txBody>
      </p:sp>
    </p:spTree>
    <p:extLst>
      <p:ext uri="{BB962C8B-B14F-4D97-AF65-F5344CB8AC3E}">
        <p14:creationId xmlns:p14="http://schemas.microsoft.com/office/powerpoint/2010/main" val="332464840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TEACHER HELP: </a:t>
            </a:r>
            <a:r>
              <a:rPr lang="en-US" sz="1200" kern="1200" dirty="0">
                <a:solidFill>
                  <a:schemeClr val="tx1"/>
                </a:solidFill>
                <a:effectLst/>
                <a:latin typeface="+mn-lt"/>
                <a:ea typeface="+mn-ea"/>
                <a:cs typeface="+mn-cs"/>
              </a:rPr>
              <a:t>The pictures should have nothing but black char above the soil and lots of roots and just about anything they can think of still alive below the soil. </a:t>
            </a:r>
          </a:p>
          <a:p>
            <a:endParaRPr lang="en-US" dirty="0"/>
          </a:p>
        </p:txBody>
      </p:sp>
      <p:sp>
        <p:nvSpPr>
          <p:cNvPr id="4" name="Slide Number Placeholder 3"/>
          <p:cNvSpPr>
            <a:spLocks noGrp="1"/>
          </p:cNvSpPr>
          <p:nvPr>
            <p:ph type="sldNum" sz="quarter" idx="5"/>
          </p:nvPr>
        </p:nvSpPr>
        <p:spPr/>
        <p:txBody>
          <a:bodyPr/>
          <a:lstStyle/>
          <a:p>
            <a:fld id="{2EE2C458-C95B-464C-AA3F-ECEB1DF0D5DD}" type="slidenum">
              <a:rPr lang="en-US" smtClean="0"/>
              <a:t>11</a:t>
            </a:fld>
            <a:endParaRPr lang="en-US"/>
          </a:p>
        </p:txBody>
      </p:sp>
    </p:spTree>
    <p:extLst>
      <p:ext uri="{BB962C8B-B14F-4D97-AF65-F5344CB8AC3E}">
        <p14:creationId xmlns:p14="http://schemas.microsoft.com/office/powerpoint/2010/main" val="37062856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Answer: </a:t>
            </a:r>
            <a:r>
              <a:rPr lang="en-US" sz="1200" kern="1200" dirty="0">
                <a:solidFill>
                  <a:schemeClr val="tx1"/>
                </a:solidFill>
                <a:effectLst/>
                <a:latin typeface="+mn-lt"/>
                <a:ea typeface="+mn-ea"/>
                <a:cs typeface="+mn-cs"/>
              </a:rPr>
              <a:t>new growth comes from the underground storage structures. Very few prairie plants germinate from seeds. </a:t>
            </a:r>
          </a:p>
          <a:p>
            <a:endParaRPr lang="en-US" dirty="0"/>
          </a:p>
        </p:txBody>
      </p:sp>
      <p:sp>
        <p:nvSpPr>
          <p:cNvPr id="4" name="Slide Number Placeholder 3"/>
          <p:cNvSpPr>
            <a:spLocks noGrp="1"/>
          </p:cNvSpPr>
          <p:nvPr>
            <p:ph type="sldNum" sz="quarter" idx="5"/>
          </p:nvPr>
        </p:nvSpPr>
        <p:spPr/>
        <p:txBody>
          <a:bodyPr/>
          <a:lstStyle/>
          <a:p>
            <a:fld id="{2EE2C458-C95B-464C-AA3F-ECEB1DF0D5DD}" type="slidenum">
              <a:rPr lang="en-US" smtClean="0"/>
              <a:t>12</a:t>
            </a:fld>
            <a:endParaRPr lang="en-US"/>
          </a:p>
        </p:txBody>
      </p:sp>
    </p:spTree>
    <p:extLst>
      <p:ext uri="{BB962C8B-B14F-4D97-AF65-F5344CB8AC3E}">
        <p14:creationId xmlns:p14="http://schemas.microsoft.com/office/powerpoint/2010/main" val="7326069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kern="1200" dirty="0">
                <a:solidFill>
                  <a:schemeClr val="tx1"/>
                </a:solidFill>
                <a:effectLst/>
                <a:latin typeface="+mn-lt"/>
                <a:ea typeface="+mn-ea"/>
                <a:cs typeface="+mn-cs"/>
              </a:rPr>
              <a:t>TEACHER HELP</a:t>
            </a:r>
            <a:r>
              <a:rPr lang="en-US" sz="1200" kern="1200" dirty="0">
                <a:solidFill>
                  <a:schemeClr val="tx1"/>
                </a:solidFill>
                <a:effectLst/>
                <a:latin typeface="+mn-lt"/>
                <a:ea typeface="+mn-ea"/>
                <a:cs typeface="+mn-cs"/>
              </a:rPr>
              <a:t>:  This is what the prairie looks like about 2 weeks after it is burned. Note the comparison of the foreground to the background that was burned only a couple of days prior to the photo.</a:t>
            </a:r>
          </a:p>
          <a:p>
            <a:endParaRPr lang="en-US" dirty="0"/>
          </a:p>
          <a:p>
            <a:r>
              <a:rPr lang="en-US" dirty="0"/>
              <a:t>Answer: the grass grows quickly because it doesn’t have to start from seeds. Most of the prairie plants DON’T start from seeds – they start from underground roots and stems that store food and water and are able to grow quickly in the spring. </a:t>
            </a:r>
          </a:p>
        </p:txBody>
      </p:sp>
      <p:sp>
        <p:nvSpPr>
          <p:cNvPr id="4" name="Slide Number Placeholder 3"/>
          <p:cNvSpPr>
            <a:spLocks noGrp="1"/>
          </p:cNvSpPr>
          <p:nvPr>
            <p:ph type="sldNum" sz="quarter" idx="5"/>
          </p:nvPr>
        </p:nvSpPr>
        <p:spPr/>
        <p:txBody>
          <a:bodyPr/>
          <a:lstStyle/>
          <a:p>
            <a:fld id="{2EE2C458-C95B-464C-AA3F-ECEB1DF0D5DD}" type="slidenum">
              <a:rPr lang="en-US" smtClean="0"/>
              <a:t>13</a:t>
            </a:fld>
            <a:endParaRPr lang="en-US"/>
          </a:p>
        </p:txBody>
      </p:sp>
    </p:spTree>
    <p:extLst>
      <p:ext uri="{BB962C8B-B14F-4D97-AF65-F5344CB8AC3E}">
        <p14:creationId xmlns:p14="http://schemas.microsoft.com/office/powerpoint/2010/main" val="38541437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FB7BDE-A9A2-DF2A-4AC8-96AD70171BE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7EA8A42-FC96-26D5-27A6-4F63EADA3B2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8221B250-B85E-2E70-48E6-C76AF9419827}"/>
              </a:ext>
            </a:extLst>
          </p:cNvPr>
          <p:cNvSpPr>
            <a:spLocks noGrp="1"/>
          </p:cNvSpPr>
          <p:nvPr>
            <p:ph type="dt" sz="half" idx="10"/>
          </p:nvPr>
        </p:nvSpPr>
        <p:spPr/>
        <p:txBody>
          <a:bodyPr/>
          <a:lstStyle/>
          <a:p>
            <a:fld id="{5C400577-B389-294E-8A3C-3CDE6BD3F10D}" type="datetimeFigureOut">
              <a:rPr lang="en-US" smtClean="0"/>
              <a:t>4/10/23</a:t>
            </a:fld>
            <a:endParaRPr lang="en-US"/>
          </a:p>
        </p:txBody>
      </p:sp>
      <p:sp>
        <p:nvSpPr>
          <p:cNvPr id="5" name="Footer Placeholder 4">
            <a:extLst>
              <a:ext uri="{FF2B5EF4-FFF2-40B4-BE49-F238E27FC236}">
                <a16:creationId xmlns:a16="http://schemas.microsoft.com/office/drawing/2014/main" id="{2E284BAB-9F4A-40C0-60CD-2B80B696E82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88F1544-0CD8-52F9-D671-B58E6B994D83}"/>
              </a:ext>
            </a:extLst>
          </p:cNvPr>
          <p:cNvSpPr>
            <a:spLocks noGrp="1"/>
          </p:cNvSpPr>
          <p:nvPr>
            <p:ph type="sldNum" sz="quarter" idx="12"/>
          </p:nvPr>
        </p:nvSpPr>
        <p:spPr/>
        <p:txBody>
          <a:bodyPr/>
          <a:lstStyle/>
          <a:p>
            <a:fld id="{60AC50AC-0C37-7648-97C2-BB95CD51267A}" type="slidenum">
              <a:rPr lang="en-US" smtClean="0"/>
              <a:t>‹#›</a:t>
            </a:fld>
            <a:endParaRPr lang="en-US"/>
          </a:p>
        </p:txBody>
      </p:sp>
    </p:spTree>
    <p:extLst>
      <p:ext uri="{BB962C8B-B14F-4D97-AF65-F5344CB8AC3E}">
        <p14:creationId xmlns:p14="http://schemas.microsoft.com/office/powerpoint/2010/main" val="1568168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04119F-9199-AFBE-6AC2-99030A45850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C0C529E-ECD9-5D22-7D3D-A008694F4D1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F8EA95-60D1-4FC9-5EB3-B510E1012859}"/>
              </a:ext>
            </a:extLst>
          </p:cNvPr>
          <p:cNvSpPr>
            <a:spLocks noGrp="1"/>
          </p:cNvSpPr>
          <p:nvPr>
            <p:ph type="dt" sz="half" idx="10"/>
          </p:nvPr>
        </p:nvSpPr>
        <p:spPr/>
        <p:txBody>
          <a:bodyPr/>
          <a:lstStyle/>
          <a:p>
            <a:fld id="{5C400577-B389-294E-8A3C-3CDE6BD3F10D}" type="datetimeFigureOut">
              <a:rPr lang="en-US" smtClean="0"/>
              <a:t>4/10/23</a:t>
            </a:fld>
            <a:endParaRPr lang="en-US"/>
          </a:p>
        </p:txBody>
      </p:sp>
      <p:sp>
        <p:nvSpPr>
          <p:cNvPr id="5" name="Footer Placeholder 4">
            <a:extLst>
              <a:ext uri="{FF2B5EF4-FFF2-40B4-BE49-F238E27FC236}">
                <a16:creationId xmlns:a16="http://schemas.microsoft.com/office/drawing/2014/main" id="{B417248B-A701-BF7F-BD7E-AFE969C343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5A45F3B-AD3F-8B0C-D58A-E570A45D2AEC}"/>
              </a:ext>
            </a:extLst>
          </p:cNvPr>
          <p:cNvSpPr>
            <a:spLocks noGrp="1"/>
          </p:cNvSpPr>
          <p:nvPr>
            <p:ph type="sldNum" sz="quarter" idx="12"/>
          </p:nvPr>
        </p:nvSpPr>
        <p:spPr/>
        <p:txBody>
          <a:bodyPr/>
          <a:lstStyle/>
          <a:p>
            <a:fld id="{60AC50AC-0C37-7648-97C2-BB95CD51267A}" type="slidenum">
              <a:rPr lang="en-US" smtClean="0"/>
              <a:t>‹#›</a:t>
            </a:fld>
            <a:endParaRPr lang="en-US"/>
          </a:p>
        </p:txBody>
      </p:sp>
    </p:spTree>
    <p:extLst>
      <p:ext uri="{BB962C8B-B14F-4D97-AF65-F5344CB8AC3E}">
        <p14:creationId xmlns:p14="http://schemas.microsoft.com/office/powerpoint/2010/main" val="25206245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B45C14C-BC92-89D4-06FE-75B627E2949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F0C1FEE-BA84-72A5-6C09-5E54E80BCCCF}"/>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A96D4C0-9F1F-07ED-B5AE-CBFA2FF99FBB}"/>
              </a:ext>
            </a:extLst>
          </p:cNvPr>
          <p:cNvSpPr>
            <a:spLocks noGrp="1"/>
          </p:cNvSpPr>
          <p:nvPr>
            <p:ph type="dt" sz="half" idx="10"/>
          </p:nvPr>
        </p:nvSpPr>
        <p:spPr/>
        <p:txBody>
          <a:bodyPr/>
          <a:lstStyle/>
          <a:p>
            <a:fld id="{5C400577-B389-294E-8A3C-3CDE6BD3F10D}" type="datetimeFigureOut">
              <a:rPr lang="en-US" smtClean="0"/>
              <a:t>4/10/23</a:t>
            </a:fld>
            <a:endParaRPr lang="en-US"/>
          </a:p>
        </p:txBody>
      </p:sp>
      <p:sp>
        <p:nvSpPr>
          <p:cNvPr id="5" name="Footer Placeholder 4">
            <a:extLst>
              <a:ext uri="{FF2B5EF4-FFF2-40B4-BE49-F238E27FC236}">
                <a16:creationId xmlns:a16="http://schemas.microsoft.com/office/drawing/2014/main" id="{DA68F136-DBA0-DB53-BE42-3320034294F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8BB7A9C-0935-E35F-46C8-93046E60843B}"/>
              </a:ext>
            </a:extLst>
          </p:cNvPr>
          <p:cNvSpPr>
            <a:spLocks noGrp="1"/>
          </p:cNvSpPr>
          <p:nvPr>
            <p:ph type="sldNum" sz="quarter" idx="12"/>
          </p:nvPr>
        </p:nvSpPr>
        <p:spPr/>
        <p:txBody>
          <a:bodyPr/>
          <a:lstStyle/>
          <a:p>
            <a:fld id="{60AC50AC-0C37-7648-97C2-BB95CD51267A}" type="slidenum">
              <a:rPr lang="en-US" smtClean="0"/>
              <a:t>‹#›</a:t>
            </a:fld>
            <a:endParaRPr lang="en-US"/>
          </a:p>
        </p:txBody>
      </p:sp>
    </p:spTree>
    <p:extLst>
      <p:ext uri="{BB962C8B-B14F-4D97-AF65-F5344CB8AC3E}">
        <p14:creationId xmlns:p14="http://schemas.microsoft.com/office/powerpoint/2010/main" val="17767675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3DDC1-8FD5-7785-5820-4038A77FA87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3EC96DC-22A1-C370-A560-8AD2902CD57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B829CC6-6113-9341-1359-C03C5D9E9DEB}"/>
              </a:ext>
            </a:extLst>
          </p:cNvPr>
          <p:cNvSpPr>
            <a:spLocks noGrp="1"/>
          </p:cNvSpPr>
          <p:nvPr>
            <p:ph type="dt" sz="half" idx="10"/>
          </p:nvPr>
        </p:nvSpPr>
        <p:spPr/>
        <p:txBody>
          <a:bodyPr/>
          <a:lstStyle/>
          <a:p>
            <a:fld id="{5C400577-B389-294E-8A3C-3CDE6BD3F10D}" type="datetimeFigureOut">
              <a:rPr lang="en-US" smtClean="0"/>
              <a:t>4/10/23</a:t>
            </a:fld>
            <a:endParaRPr lang="en-US"/>
          </a:p>
        </p:txBody>
      </p:sp>
      <p:sp>
        <p:nvSpPr>
          <p:cNvPr id="5" name="Footer Placeholder 4">
            <a:extLst>
              <a:ext uri="{FF2B5EF4-FFF2-40B4-BE49-F238E27FC236}">
                <a16:creationId xmlns:a16="http://schemas.microsoft.com/office/drawing/2014/main" id="{4946D0D9-D7A3-FB58-0DDB-11581A5276A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9514AB9-E4BF-79DB-8365-338A63A5EF83}"/>
              </a:ext>
            </a:extLst>
          </p:cNvPr>
          <p:cNvSpPr>
            <a:spLocks noGrp="1"/>
          </p:cNvSpPr>
          <p:nvPr>
            <p:ph type="sldNum" sz="quarter" idx="12"/>
          </p:nvPr>
        </p:nvSpPr>
        <p:spPr/>
        <p:txBody>
          <a:bodyPr/>
          <a:lstStyle/>
          <a:p>
            <a:fld id="{60AC50AC-0C37-7648-97C2-BB95CD51267A}" type="slidenum">
              <a:rPr lang="en-US" smtClean="0"/>
              <a:t>‹#›</a:t>
            </a:fld>
            <a:endParaRPr lang="en-US"/>
          </a:p>
        </p:txBody>
      </p:sp>
    </p:spTree>
    <p:extLst>
      <p:ext uri="{BB962C8B-B14F-4D97-AF65-F5344CB8AC3E}">
        <p14:creationId xmlns:p14="http://schemas.microsoft.com/office/powerpoint/2010/main" val="2443047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A76E3B-6622-6AC7-FEA3-A148F473920D}"/>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C82B486-ED84-9A8F-EDB9-69651625383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350B293-4701-83D4-2A5B-06680B5616EB}"/>
              </a:ext>
            </a:extLst>
          </p:cNvPr>
          <p:cNvSpPr>
            <a:spLocks noGrp="1"/>
          </p:cNvSpPr>
          <p:nvPr>
            <p:ph type="dt" sz="half" idx="10"/>
          </p:nvPr>
        </p:nvSpPr>
        <p:spPr/>
        <p:txBody>
          <a:bodyPr/>
          <a:lstStyle/>
          <a:p>
            <a:fld id="{5C400577-B389-294E-8A3C-3CDE6BD3F10D}" type="datetimeFigureOut">
              <a:rPr lang="en-US" smtClean="0"/>
              <a:t>4/10/23</a:t>
            </a:fld>
            <a:endParaRPr lang="en-US"/>
          </a:p>
        </p:txBody>
      </p:sp>
      <p:sp>
        <p:nvSpPr>
          <p:cNvPr id="5" name="Footer Placeholder 4">
            <a:extLst>
              <a:ext uri="{FF2B5EF4-FFF2-40B4-BE49-F238E27FC236}">
                <a16:creationId xmlns:a16="http://schemas.microsoft.com/office/drawing/2014/main" id="{4FADC72E-9430-58B6-78C3-F79D99DA0D8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D28A241-F735-F961-3971-E1FCE71658CC}"/>
              </a:ext>
            </a:extLst>
          </p:cNvPr>
          <p:cNvSpPr>
            <a:spLocks noGrp="1"/>
          </p:cNvSpPr>
          <p:nvPr>
            <p:ph type="sldNum" sz="quarter" idx="12"/>
          </p:nvPr>
        </p:nvSpPr>
        <p:spPr/>
        <p:txBody>
          <a:bodyPr/>
          <a:lstStyle/>
          <a:p>
            <a:fld id="{60AC50AC-0C37-7648-97C2-BB95CD51267A}" type="slidenum">
              <a:rPr lang="en-US" smtClean="0"/>
              <a:t>‹#›</a:t>
            </a:fld>
            <a:endParaRPr lang="en-US"/>
          </a:p>
        </p:txBody>
      </p:sp>
    </p:spTree>
    <p:extLst>
      <p:ext uri="{BB962C8B-B14F-4D97-AF65-F5344CB8AC3E}">
        <p14:creationId xmlns:p14="http://schemas.microsoft.com/office/powerpoint/2010/main" val="2789648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CCC26-E68D-9989-3D0F-293439873B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3644397-1E16-855B-BF0E-A6618EE1815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594D2479-A31A-45BB-2801-53558771002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91BFB0E-63A6-97D4-720C-00769005A89A}"/>
              </a:ext>
            </a:extLst>
          </p:cNvPr>
          <p:cNvSpPr>
            <a:spLocks noGrp="1"/>
          </p:cNvSpPr>
          <p:nvPr>
            <p:ph type="dt" sz="half" idx="10"/>
          </p:nvPr>
        </p:nvSpPr>
        <p:spPr/>
        <p:txBody>
          <a:bodyPr/>
          <a:lstStyle/>
          <a:p>
            <a:fld id="{5C400577-B389-294E-8A3C-3CDE6BD3F10D}" type="datetimeFigureOut">
              <a:rPr lang="en-US" smtClean="0"/>
              <a:t>4/10/23</a:t>
            </a:fld>
            <a:endParaRPr lang="en-US"/>
          </a:p>
        </p:txBody>
      </p:sp>
      <p:sp>
        <p:nvSpPr>
          <p:cNvPr id="6" name="Footer Placeholder 5">
            <a:extLst>
              <a:ext uri="{FF2B5EF4-FFF2-40B4-BE49-F238E27FC236}">
                <a16:creationId xmlns:a16="http://schemas.microsoft.com/office/drawing/2014/main" id="{59CB8B2E-640B-D476-E040-0ED721F008F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B96F97-11B6-D4C3-48D5-18B3784A5DD0}"/>
              </a:ext>
            </a:extLst>
          </p:cNvPr>
          <p:cNvSpPr>
            <a:spLocks noGrp="1"/>
          </p:cNvSpPr>
          <p:nvPr>
            <p:ph type="sldNum" sz="quarter" idx="12"/>
          </p:nvPr>
        </p:nvSpPr>
        <p:spPr/>
        <p:txBody>
          <a:bodyPr/>
          <a:lstStyle/>
          <a:p>
            <a:fld id="{60AC50AC-0C37-7648-97C2-BB95CD51267A}" type="slidenum">
              <a:rPr lang="en-US" smtClean="0"/>
              <a:t>‹#›</a:t>
            </a:fld>
            <a:endParaRPr lang="en-US"/>
          </a:p>
        </p:txBody>
      </p:sp>
    </p:spTree>
    <p:extLst>
      <p:ext uri="{BB962C8B-B14F-4D97-AF65-F5344CB8AC3E}">
        <p14:creationId xmlns:p14="http://schemas.microsoft.com/office/powerpoint/2010/main" val="29056135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8891B8-9855-049A-9A6F-7678ECCB007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4F04BB5-12B6-B74E-8B4C-1BBFB950C60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74F104F-7C4A-5F1A-CE30-4C2BA1BD5B8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E058F7-E78C-4D6C-BF0A-91085AED042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D1DA68F-4D05-6659-3BBD-1804872EEB74}"/>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40A0CC1-3584-EFD9-2BAD-D00CD36263F8}"/>
              </a:ext>
            </a:extLst>
          </p:cNvPr>
          <p:cNvSpPr>
            <a:spLocks noGrp="1"/>
          </p:cNvSpPr>
          <p:nvPr>
            <p:ph type="dt" sz="half" idx="10"/>
          </p:nvPr>
        </p:nvSpPr>
        <p:spPr/>
        <p:txBody>
          <a:bodyPr/>
          <a:lstStyle/>
          <a:p>
            <a:fld id="{5C400577-B389-294E-8A3C-3CDE6BD3F10D}" type="datetimeFigureOut">
              <a:rPr lang="en-US" smtClean="0"/>
              <a:t>4/10/23</a:t>
            </a:fld>
            <a:endParaRPr lang="en-US"/>
          </a:p>
        </p:txBody>
      </p:sp>
      <p:sp>
        <p:nvSpPr>
          <p:cNvPr id="8" name="Footer Placeholder 7">
            <a:extLst>
              <a:ext uri="{FF2B5EF4-FFF2-40B4-BE49-F238E27FC236}">
                <a16:creationId xmlns:a16="http://schemas.microsoft.com/office/drawing/2014/main" id="{2E12E6A8-4388-46F3-C87F-A2AA8973307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17AD08CE-72C5-E320-74CF-6C6E516EDC2D}"/>
              </a:ext>
            </a:extLst>
          </p:cNvPr>
          <p:cNvSpPr>
            <a:spLocks noGrp="1"/>
          </p:cNvSpPr>
          <p:nvPr>
            <p:ph type="sldNum" sz="quarter" idx="12"/>
          </p:nvPr>
        </p:nvSpPr>
        <p:spPr/>
        <p:txBody>
          <a:bodyPr/>
          <a:lstStyle/>
          <a:p>
            <a:fld id="{60AC50AC-0C37-7648-97C2-BB95CD51267A}" type="slidenum">
              <a:rPr lang="en-US" smtClean="0"/>
              <a:t>‹#›</a:t>
            </a:fld>
            <a:endParaRPr lang="en-US"/>
          </a:p>
        </p:txBody>
      </p:sp>
    </p:spTree>
    <p:extLst>
      <p:ext uri="{BB962C8B-B14F-4D97-AF65-F5344CB8AC3E}">
        <p14:creationId xmlns:p14="http://schemas.microsoft.com/office/powerpoint/2010/main" val="4289516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2CBEE2-0311-DCDA-C84D-5C7EFE010A5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54D516E-DC8B-A370-9757-1EFB9725A916}"/>
              </a:ext>
            </a:extLst>
          </p:cNvPr>
          <p:cNvSpPr>
            <a:spLocks noGrp="1"/>
          </p:cNvSpPr>
          <p:nvPr>
            <p:ph type="dt" sz="half" idx="10"/>
          </p:nvPr>
        </p:nvSpPr>
        <p:spPr/>
        <p:txBody>
          <a:bodyPr/>
          <a:lstStyle/>
          <a:p>
            <a:fld id="{5C400577-B389-294E-8A3C-3CDE6BD3F10D}" type="datetimeFigureOut">
              <a:rPr lang="en-US" smtClean="0"/>
              <a:t>4/10/23</a:t>
            </a:fld>
            <a:endParaRPr lang="en-US"/>
          </a:p>
        </p:txBody>
      </p:sp>
      <p:sp>
        <p:nvSpPr>
          <p:cNvPr id="4" name="Footer Placeholder 3">
            <a:extLst>
              <a:ext uri="{FF2B5EF4-FFF2-40B4-BE49-F238E27FC236}">
                <a16:creationId xmlns:a16="http://schemas.microsoft.com/office/drawing/2014/main" id="{D5FBEEA9-542E-C808-C540-138474E0C2E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BE3479EC-63B2-9AAC-DBCA-CB316F646BC4}"/>
              </a:ext>
            </a:extLst>
          </p:cNvPr>
          <p:cNvSpPr>
            <a:spLocks noGrp="1"/>
          </p:cNvSpPr>
          <p:nvPr>
            <p:ph type="sldNum" sz="quarter" idx="12"/>
          </p:nvPr>
        </p:nvSpPr>
        <p:spPr/>
        <p:txBody>
          <a:bodyPr/>
          <a:lstStyle/>
          <a:p>
            <a:fld id="{60AC50AC-0C37-7648-97C2-BB95CD51267A}" type="slidenum">
              <a:rPr lang="en-US" smtClean="0"/>
              <a:t>‹#›</a:t>
            </a:fld>
            <a:endParaRPr lang="en-US"/>
          </a:p>
        </p:txBody>
      </p:sp>
    </p:spTree>
    <p:extLst>
      <p:ext uri="{BB962C8B-B14F-4D97-AF65-F5344CB8AC3E}">
        <p14:creationId xmlns:p14="http://schemas.microsoft.com/office/powerpoint/2010/main" val="16843322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17F775E-B2EE-20B5-8C1A-561AA1E00778}"/>
              </a:ext>
            </a:extLst>
          </p:cNvPr>
          <p:cNvSpPr>
            <a:spLocks noGrp="1"/>
          </p:cNvSpPr>
          <p:nvPr>
            <p:ph type="dt" sz="half" idx="10"/>
          </p:nvPr>
        </p:nvSpPr>
        <p:spPr/>
        <p:txBody>
          <a:bodyPr/>
          <a:lstStyle/>
          <a:p>
            <a:fld id="{5C400577-B389-294E-8A3C-3CDE6BD3F10D}" type="datetimeFigureOut">
              <a:rPr lang="en-US" smtClean="0"/>
              <a:t>4/10/23</a:t>
            </a:fld>
            <a:endParaRPr lang="en-US"/>
          </a:p>
        </p:txBody>
      </p:sp>
      <p:sp>
        <p:nvSpPr>
          <p:cNvPr id="3" name="Footer Placeholder 2">
            <a:extLst>
              <a:ext uri="{FF2B5EF4-FFF2-40B4-BE49-F238E27FC236}">
                <a16:creationId xmlns:a16="http://schemas.microsoft.com/office/drawing/2014/main" id="{BA34EB5B-CC81-4B7C-39BB-F2B22212386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422848A-CCD0-6A8D-5B0E-2E11B6A1BED9}"/>
              </a:ext>
            </a:extLst>
          </p:cNvPr>
          <p:cNvSpPr>
            <a:spLocks noGrp="1"/>
          </p:cNvSpPr>
          <p:nvPr>
            <p:ph type="sldNum" sz="quarter" idx="12"/>
          </p:nvPr>
        </p:nvSpPr>
        <p:spPr/>
        <p:txBody>
          <a:bodyPr/>
          <a:lstStyle/>
          <a:p>
            <a:fld id="{60AC50AC-0C37-7648-97C2-BB95CD51267A}" type="slidenum">
              <a:rPr lang="en-US" smtClean="0"/>
              <a:t>‹#›</a:t>
            </a:fld>
            <a:endParaRPr lang="en-US"/>
          </a:p>
        </p:txBody>
      </p:sp>
    </p:spTree>
    <p:extLst>
      <p:ext uri="{BB962C8B-B14F-4D97-AF65-F5344CB8AC3E}">
        <p14:creationId xmlns:p14="http://schemas.microsoft.com/office/powerpoint/2010/main" val="36673118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95CD7D-73F0-ED32-57C8-6269C47EF7F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9425C3E-D0C5-F500-A547-FCD3D284C9A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04CE1AA-524D-E84C-7170-8426CE10E54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14F2CD5-3CE7-5C38-7F58-8BADAF073984}"/>
              </a:ext>
            </a:extLst>
          </p:cNvPr>
          <p:cNvSpPr>
            <a:spLocks noGrp="1"/>
          </p:cNvSpPr>
          <p:nvPr>
            <p:ph type="dt" sz="half" idx="10"/>
          </p:nvPr>
        </p:nvSpPr>
        <p:spPr/>
        <p:txBody>
          <a:bodyPr/>
          <a:lstStyle/>
          <a:p>
            <a:fld id="{5C400577-B389-294E-8A3C-3CDE6BD3F10D}" type="datetimeFigureOut">
              <a:rPr lang="en-US" smtClean="0"/>
              <a:t>4/10/23</a:t>
            </a:fld>
            <a:endParaRPr lang="en-US"/>
          </a:p>
        </p:txBody>
      </p:sp>
      <p:sp>
        <p:nvSpPr>
          <p:cNvPr id="6" name="Footer Placeholder 5">
            <a:extLst>
              <a:ext uri="{FF2B5EF4-FFF2-40B4-BE49-F238E27FC236}">
                <a16:creationId xmlns:a16="http://schemas.microsoft.com/office/drawing/2014/main" id="{1D456453-F7F3-1B7E-8749-46B15EAEB12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3A7B9F4-8A4C-CB51-6FD5-591273E07461}"/>
              </a:ext>
            </a:extLst>
          </p:cNvPr>
          <p:cNvSpPr>
            <a:spLocks noGrp="1"/>
          </p:cNvSpPr>
          <p:nvPr>
            <p:ph type="sldNum" sz="quarter" idx="12"/>
          </p:nvPr>
        </p:nvSpPr>
        <p:spPr/>
        <p:txBody>
          <a:bodyPr/>
          <a:lstStyle/>
          <a:p>
            <a:fld id="{60AC50AC-0C37-7648-97C2-BB95CD51267A}" type="slidenum">
              <a:rPr lang="en-US" smtClean="0"/>
              <a:t>‹#›</a:t>
            </a:fld>
            <a:endParaRPr lang="en-US"/>
          </a:p>
        </p:txBody>
      </p:sp>
    </p:spTree>
    <p:extLst>
      <p:ext uri="{BB962C8B-B14F-4D97-AF65-F5344CB8AC3E}">
        <p14:creationId xmlns:p14="http://schemas.microsoft.com/office/powerpoint/2010/main" val="11386258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A6EC2-AE53-E277-380C-3A199B5B209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90C5A8C-F8B1-8335-F5EA-034AAED3FAB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BBA01D1-C7E2-F06E-45D4-DA8506AAF99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D27B069-90E3-5C6E-CA8D-31C271C06312}"/>
              </a:ext>
            </a:extLst>
          </p:cNvPr>
          <p:cNvSpPr>
            <a:spLocks noGrp="1"/>
          </p:cNvSpPr>
          <p:nvPr>
            <p:ph type="dt" sz="half" idx="10"/>
          </p:nvPr>
        </p:nvSpPr>
        <p:spPr/>
        <p:txBody>
          <a:bodyPr/>
          <a:lstStyle/>
          <a:p>
            <a:fld id="{5C400577-B389-294E-8A3C-3CDE6BD3F10D}" type="datetimeFigureOut">
              <a:rPr lang="en-US" smtClean="0"/>
              <a:t>4/10/23</a:t>
            </a:fld>
            <a:endParaRPr lang="en-US"/>
          </a:p>
        </p:txBody>
      </p:sp>
      <p:sp>
        <p:nvSpPr>
          <p:cNvPr id="6" name="Footer Placeholder 5">
            <a:extLst>
              <a:ext uri="{FF2B5EF4-FFF2-40B4-BE49-F238E27FC236}">
                <a16:creationId xmlns:a16="http://schemas.microsoft.com/office/drawing/2014/main" id="{0A2F4529-939E-5305-6240-C5B8424962D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C3F021B-1985-BD89-7770-F4438075E18D}"/>
              </a:ext>
            </a:extLst>
          </p:cNvPr>
          <p:cNvSpPr>
            <a:spLocks noGrp="1"/>
          </p:cNvSpPr>
          <p:nvPr>
            <p:ph type="sldNum" sz="quarter" idx="12"/>
          </p:nvPr>
        </p:nvSpPr>
        <p:spPr/>
        <p:txBody>
          <a:bodyPr/>
          <a:lstStyle/>
          <a:p>
            <a:fld id="{60AC50AC-0C37-7648-97C2-BB95CD51267A}" type="slidenum">
              <a:rPr lang="en-US" smtClean="0"/>
              <a:t>‹#›</a:t>
            </a:fld>
            <a:endParaRPr lang="en-US"/>
          </a:p>
        </p:txBody>
      </p:sp>
    </p:spTree>
    <p:extLst>
      <p:ext uri="{BB962C8B-B14F-4D97-AF65-F5344CB8AC3E}">
        <p14:creationId xmlns:p14="http://schemas.microsoft.com/office/powerpoint/2010/main" val="41102522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4E2C80-4497-D9CB-BFE9-736C12301BB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C70B891-3B60-A54C-77A2-D52697A05A4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4A8670B-92D5-5B10-2136-28FE690CB85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C400577-B389-294E-8A3C-3CDE6BD3F10D}" type="datetimeFigureOut">
              <a:rPr lang="en-US" smtClean="0"/>
              <a:t>4/10/23</a:t>
            </a:fld>
            <a:endParaRPr lang="en-US"/>
          </a:p>
        </p:txBody>
      </p:sp>
      <p:sp>
        <p:nvSpPr>
          <p:cNvPr id="5" name="Footer Placeholder 4">
            <a:extLst>
              <a:ext uri="{FF2B5EF4-FFF2-40B4-BE49-F238E27FC236}">
                <a16:creationId xmlns:a16="http://schemas.microsoft.com/office/drawing/2014/main" id="{A07E6A6F-001D-4BF0-711B-ADC4F0E736D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1899CE5-808F-24A3-7ACE-CFCDBC8BF7D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0AC50AC-0C37-7648-97C2-BB95CD51267A}" type="slidenum">
              <a:rPr lang="en-US" smtClean="0"/>
              <a:t>‹#›</a:t>
            </a:fld>
            <a:endParaRPr lang="en-US"/>
          </a:p>
        </p:txBody>
      </p:sp>
    </p:spTree>
    <p:extLst>
      <p:ext uri="{BB962C8B-B14F-4D97-AF65-F5344CB8AC3E}">
        <p14:creationId xmlns:p14="http://schemas.microsoft.com/office/powerpoint/2010/main" val="416696985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hyperlink" Target="https://www.youtube.com/watch?v=sebAHyFiHes" TargetMode="Externa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6.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C1DD1A8A-57D5-4A81-AD04-532B043C56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007891EC-4501-44ED-A8C8-B11B6DB767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207602"/>
            <a:ext cx="12191999" cy="3162146"/>
          </a:xfrm>
          <a:prstGeom prst="rect">
            <a:avLst/>
          </a:prstGeom>
          <a:gradFill flip="none" rotWithShape="1">
            <a:gsLst>
              <a:gs pos="0">
                <a:srgbClr val="000000">
                  <a:alpha val="0"/>
                </a:srgbClr>
              </a:gs>
              <a:gs pos="25000">
                <a:srgbClr val="000000">
                  <a:alpha val="15000"/>
                </a:srgbClr>
              </a:gs>
              <a:gs pos="75000">
                <a:srgbClr val="000000">
                  <a:alpha val="15000"/>
                </a:srgbClr>
              </a:gs>
              <a:gs pos="50000">
                <a:srgbClr val="000000">
                  <a:alpha val="30000"/>
                </a:srgbClr>
              </a:gs>
              <a:gs pos="100000">
                <a:srgbClr val="000000">
                  <a:alpha val="0"/>
                </a:srgbClr>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C7855F1-0A64-A852-12A9-10D737649414}"/>
              </a:ext>
            </a:extLst>
          </p:cNvPr>
          <p:cNvSpPr>
            <a:spLocks noGrp="1"/>
          </p:cNvSpPr>
          <p:nvPr>
            <p:ph type="ctrTitle"/>
          </p:nvPr>
        </p:nvSpPr>
        <p:spPr>
          <a:xfrm>
            <a:off x="1232033" y="1057070"/>
            <a:ext cx="10058400" cy="3574778"/>
          </a:xfrm>
          <a:effectLst>
            <a:outerShdw blurRad="50800" dist="38100" dir="2700000" algn="tl" rotWithShape="0">
              <a:prstClr val="black">
                <a:alpha val="40000"/>
              </a:prstClr>
            </a:outerShdw>
          </a:effectLst>
        </p:spPr>
        <p:txBody>
          <a:bodyPr>
            <a:normAutofit/>
          </a:bodyPr>
          <a:lstStyle/>
          <a:p>
            <a:r>
              <a:rPr lang="en-US" sz="9600" dirty="0">
                <a:solidFill>
                  <a:srgbClr val="FFFFFF"/>
                </a:solidFill>
              </a:rPr>
              <a:t>Fire on the Prairie</a:t>
            </a:r>
          </a:p>
        </p:txBody>
      </p:sp>
    </p:spTree>
    <p:extLst>
      <p:ext uri="{BB962C8B-B14F-4D97-AF65-F5344CB8AC3E}">
        <p14:creationId xmlns:p14="http://schemas.microsoft.com/office/powerpoint/2010/main" val="32906942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2" name="Rectangle 7">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3" descr="Cross section of young plant and roots">
            <a:extLst>
              <a:ext uri="{FF2B5EF4-FFF2-40B4-BE49-F238E27FC236}">
                <a16:creationId xmlns:a16="http://schemas.microsoft.com/office/drawing/2014/main" id="{5FE46364-3637-248F-4B33-2FB4C8741567}"/>
              </a:ext>
            </a:extLst>
          </p:cNvPr>
          <p:cNvPicPr>
            <a:picLocks noChangeAspect="1"/>
          </p:cNvPicPr>
          <p:nvPr/>
        </p:nvPicPr>
        <p:blipFill rotWithShape="1">
          <a:blip r:embed="rId2" cstate="screen">
            <a:alphaModFix amt="50000"/>
            <a:extLst>
              <a:ext uri="{28A0092B-C50C-407E-A947-70E740481C1C}">
                <a14:useLocalDpi xmlns:a14="http://schemas.microsoft.com/office/drawing/2010/main"/>
              </a:ext>
            </a:extLst>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3306688B-5C72-7C3F-1362-24FC8CC3DE08}"/>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dirty="0">
                <a:solidFill>
                  <a:schemeClr val="accent5">
                    <a:lumMod val="40000"/>
                    <a:lumOff val="60000"/>
                  </a:schemeClr>
                </a:solidFill>
              </a:rPr>
              <a:t>The underground roots and stems are still alive!</a:t>
            </a:r>
          </a:p>
        </p:txBody>
      </p:sp>
      <p:sp>
        <p:nvSpPr>
          <p:cNvPr id="6" name="TextBox 5">
            <a:extLst>
              <a:ext uri="{FF2B5EF4-FFF2-40B4-BE49-F238E27FC236}">
                <a16:creationId xmlns:a16="http://schemas.microsoft.com/office/drawing/2014/main" id="{74263926-D23D-6308-31CE-D62B5C5F0A0B}"/>
              </a:ext>
            </a:extLst>
          </p:cNvPr>
          <p:cNvSpPr txBox="1"/>
          <p:nvPr/>
        </p:nvSpPr>
        <p:spPr>
          <a:xfrm>
            <a:off x="377840" y="232756"/>
            <a:ext cx="803130" cy="707886"/>
          </a:xfrm>
          <a:prstGeom prst="rect">
            <a:avLst/>
          </a:prstGeom>
          <a:noFill/>
        </p:spPr>
        <p:txBody>
          <a:bodyPr wrap="square" rtlCol="0">
            <a:spAutoFit/>
          </a:bodyPr>
          <a:lstStyle/>
          <a:p>
            <a:r>
              <a:rPr lang="en-US" sz="4000" b="1" dirty="0">
                <a:solidFill>
                  <a:schemeClr val="accent5">
                    <a:lumMod val="40000"/>
                    <a:lumOff val="60000"/>
                  </a:schemeClr>
                </a:solidFill>
                <a:latin typeface="+mj-lt"/>
              </a:rPr>
              <a:t>9</a:t>
            </a:r>
            <a:r>
              <a:rPr lang="en-US" sz="4000" b="1" dirty="0">
                <a:solidFill>
                  <a:schemeClr val="accent5">
                    <a:lumMod val="40000"/>
                    <a:lumOff val="60000"/>
                  </a:schemeClr>
                </a:solidFill>
              </a:rPr>
              <a:t>. </a:t>
            </a:r>
          </a:p>
        </p:txBody>
      </p:sp>
    </p:spTree>
    <p:extLst>
      <p:ext uri="{BB962C8B-B14F-4D97-AF65-F5344CB8AC3E}">
        <p14:creationId xmlns:p14="http://schemas.microsoft.com/office/powerpoint/2010/main" val="37181790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F6DCD0-E230-F4A6-08C4-45BB269D20E6}"/>
              </a:ext>
            </a:extLst>
          </p:cNvPr>
          <p:cNvSpPr>
            <a:spLocks noGrp="1"/>
          </p:cNvSpPr>
          <p:nvPr>
            <p:ph type="title"/>
          </p:nvPr>
        </p:nvSpPr>
        <p:spPr>
          <a:xfrm>
            <a:off x="970506" y="0"/>
            <a:ext cx="10724384" cy="2987522"/>
          </a:xfrm>
          <a:solidFill>
            <a:schemeClr val="bg1">
              <a:lumMod val="95000"/>
              <a:alpha val="46463"/>
            </a:schemeClr>
          </a:solidFill>
        </p:spPr>
        <p:txBody>
          <a:bodyPr>
            <a:normAutofit fontScale="90000"/>
          </a:bodyPr>
          <a:lstStyle/>
          <a:p>
            <a:r>
              <a:rPr lang="en-US" b="1" dirty="0">
                <a:solidFill>
                  <a:schemeClr val="accent1">
                    <a:lumMod val="50000"/>
                  </a:schemeClr>
                </a:solidFill>
              </a:rPr>
              <a:t>When the prairie is burned, the dead parts that are above ground are the only things that burn. </a:t>
            </a:r>
            <a:br>
              <a:rPr lang="en-US" b="1" dirty="0">
                <a:solidFill>
                  <a:schemeClr val="accent1">
                    <a:lumMod val="50000"/>
                  </a:schemeClr>
                </a:solidFill>
              </a:rPr>
            </a:br>
            <a:br>
              <a:rPr lang="en-US" b="1" dirty="0">
                <a:solidFill>
                  <a:schemeClr val="accent1">
                    <a:lumMod val="50000"/>
                  </a:schemeClr>
                </a:solidFill>
              </a:rPr>
            </a:br>
            <a:r>
              <a:rPr lang="en-US" b="1" dirty="0">
                <a:solidFill>
                  <a:schemeClr val="accent1">
                    <a:lumMod val="50000"/>
                  </a:schemeClr>
                </a:solidFill>
              </a:rPr>
              <a:t>The parts below the ground are unharmed. </a:t>
            </a:r>
          </a:p>
        </p:txBody>
      </p:sp>
      <p:sp>
        <p:nvSpPr>
          <p:cNvPr id="6" name="TextBox 5">
            <a:extLst>
              <a:ext uri="{FF2B5EF4-FFF2-40B4-BE49-F238E27FC236}">
                <a16:creationId xmlns:a16="http://schemas.microsoft.com/office/drawing/2014/main" id="{3D3DDF87-429D-6EAE-8FD5-1C24C6702A35}"/>
              </a:ext>
            </a:extLst>
          </p:cNvPr>
          <p:cNvSpPr txBox="1"/>
          <p:nvPr/>
        </p:nvSpPr>
        <p:spPr>
          <a:xfrm>
            <a:off x="215153" y="232756"/>
            <a:ext cx="965817" cy="707886"/>
          </a:xfrm>
          <a:prstGeom prst="rect">
            <a:avLst/>
          </a:prstGeom>
          <a:noFill/>
        </p:spPr>
        <p:txBody>
          <a:bodyPr wrap="square" rtlCol="0">
            <a:spAutoFit/>
          </a:bodyPr>
          <a:lstStyle/>
          <a:p>
            <a:r>
              <a:rPr lang="en-US" sz="4000" b="1" dirty="0">
                <a:solidFill>
                  <a:schemeClr val="accent5">
                    <a:lumMod val="50000"/>
                  </a:schemeClr>
                </a:solidFill>
                <a:latin typeface="+mj-lt"/>
              </a:rPr>
              <a:t>10</a:t>
            </a:r>
            <a:r>
              <a:rPr lang="en-US" sz="4000" b="1" dirty="0">
                <a:solidFill>
                  <a:schemeClr val="accent5">
                    <a:lumMod val="50000"/>
                  </a:schemeClr>
                </a:solidFill>
              </a:rPr>
              <a:t>. </a:t>
            </a:r>
          </a:p>
        </p:txBody>
      </p:sp>
      <p:sp>
        <p:nvSpPr>
          <p:cNvPr id="3" name="TextBox 2">
            <a:extLst>
              <a:ext uri="{FF2B5EF4-FFF2-40B4-BE49-F238E27FC236}">
                <a16:creationId xmlns:a16="http://schemas.microsoft.com/office/drawing/2014/main" id="{5267DEA2-A2F8-0468-5DE5-FCB8B18816C1}"/>
              </a:ext>
            </a:extLst>
          </p:cNvPr>
          <p:cNvSpPr txBox="1"/>
          <p:nvPr/>
        </p:nvSpPr>
        <p:spPr>
          <a:xfrm>
            <a:off x="779405" y="5314950"/>
            <a:ext cx="9829800" cy="954107"/>
          </a:xfrm>
          <a:prstGeom prst="rect">
            <a:avLst/>
          </a:prstGeom>
          <a:noFill/>
        </p:spPr>
        <p:txBody>
          <a:bodyPr wrap="square" rtlCol="0">
            <a:spAutoFit/>
          </a:bodyPr>
          <a:lstStyle/>
          <a:p>
            <a:r>
              <a:rPr lang="en-US" sz="2800" dirty="0">
                <a:solidFill>
                  <a:schemeClr val="accent5">
                    <a:lumMod val="40000"/>
                    <a:lumOff val="60000"/>
                  </a:schemeClr>
                </a:solidFill>
              </a:rPr>
              <a:t>Draw what you think the prairie looks like above ground and below ground AFTER a fire</a:t>
            </a:r>
          </a:p>
        </p:txBody>
      </p:sp>
    </p:spTree>
    <p:extLst>
      <p:ext uri="{BB962C8B-B14F-4D97-AF65-F5344CB8AC3E}">
        <p14:creationId xmlns:p14="http://schemas.microsoft.com/office/powerpoint/2010/main" val="23741373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p:tgtEl>
                                          <p:spTgt spid="3"/>
                                        </p:tgtEl>
                                        <p:attrNameLst>
                                          <p:attrName>ppt_y</p:attrName>
                                        </p:attrNameLst>
                                      </p:cBhvr>
                                      <p:tavLst>
                                        <p:tav tm="0">
                                          <p:val>
                                            <p:strVal val="#ppt_y+#ppt_h*1.125000"/>
                                          </p:val>
                                        </p:tav>
                                        <p:tav tm="100000">
                                          <p:val>
                                            <p:strVal val="#ppt_y"/>
                                          </p:val>
                                        </p:tav>
                                      </p:tavLst>
                                    </p:anim>
                                    <p:animEffect transition="in" filter="wipe(up)">
                                      <p:cBhvr>
                                        <p:cTn id="1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2539A6DE-EA27-D050-A2DD-2B9C2B15DD09}"/>
              </a:ext>
            </a:extLst>
          </p:cNvPr>
          <p:cNvSpPr txBox="1"/>
          <p:nvPr/>
        </p:nvSpPr>
        <p:spPr>
          <a:xfrm>
            <a:off x="276039" y="257435"/>
            <a:ext cx="803130" cy="584775"/>
          </a:xfrm>
          <a:prstGeom prst="rect">
            <a:avLst/>
          </a:prstGeom>
          <a:noFill/>
        </p:spPr>
        <p:txBody>
          <a:bodyPr wrap="square" rtlCol="0">
            <a:spAutoFit/>
          </a:bodyPr>
          <a:lstStyle/>
          <a:p>
            <a:r>
              <a:rPr lang="en-US" sz="3200" dirty="0">
                <a:latin typeface="+mj-lt"/>
              </a:rPr>
              <a:t>9</a:t>
            </a:r>
            <a:r>
              <a:rPr lang="en-US" dirty="0"/>
              <a:t>. </a:t>
            </a:r>
          </a:p>
        </p:txBody>
      </p:sp>
      <p:pic>
        <p:nvPicPr>
          <p:cNvPr id="12" name="Picture 11" descr="A picture containing grass, outdoor, sky, field&#10;&#10;Description automatically generated">
            <a:extLst>
              <a:ext uri="{FF2B5EF4-FFF2-40B4-BE49-F238E27FC236}">
                <a16:creationId xmlns:a16="http://schemas.microsoft.com/office/drawing/2014/main" id="{B936D69F-FC54-7B0C-7E7D-800AD1FDE1C6}"/>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l="-2736"/>
          <a:stretch/>
        </p:blipFill>
        <p:spPr>
          <a:xfrm>
            <a:off x="-991240" y="-46383"/>
            <a:ext cx="13238494" cy="6950765"/>
          </a:xfrm>
          <a:prstGeom prst="rect">
            <a:avLst/>
          </a:prstGeom>
        </p:spPr>
      </p:pic>
      <p:sp>
        <p:nvSpPr>
          <p:cNvPr id="6" name="TextBox 5">
            <a:extLst>
              <a:ext uri="{FF2B5EF4-FFF2-40B4-BE49-F238E27FC236}">
                <a16:creationId xmlns:a16="http://schemas.microsoft.com/office/drawing/2014/main" id="{75ACB7F0-8E76-7A1D-1D42-5892DDDE1221}"/>
              </a:ext>
            </a:extLst>
          </p:cNvPr>
          <p:cNvSpPr txBox="1"/>
          <p:nvPr/>
        </p:nvSpPr>
        <p:spPr>
          <a:xfrm>
            <a:off x="1079169" y="155811"/>
            <a:ext cx="11144905" cy="1323439"/>
          </a:xfrm>
          <a:prstGeom prst="rect">
            <a:avLst/>
          </a:prstGeom>
          <a:solidFill>
            <a:schemeClr val="bg1">
              <a:lumMod val="85000"/>
              <a:alpha val="60534"/>
            </a:schemeClr>
          </a:solidFill>
        </p:spPr>
        <p:txBody>
          <a:bodyPr wrap="square" rtlCol="0">
            <a:spAutoFit/>
          </a:bodyPr>
          <a:lstStyle/>
          <a:p>
            <a:r>
              <a:rPr lang="en-US" sz="4000" dirty="0">
                <a:solidFill>
                  <a:schemeClr val="accent5">
                    <a:lumMod val="50000"/>
                  </a:schemeClr>
                </a:solidFill>
              </a:rPr>
              <a:t>Fire helps to start new growth by allowing rain and warm sunlight to reach the soil and the roots.</a:t>
            </a:r>
          </a:p>
        </p:txBody>
      </p:sp>
      <p:sp>
        <p:nvSpPr>
          <p:cNvPr id="13" name="TextBox 12">
            <a:extLst>
              <a:ext uri="{FF2B5EF4-FFF2-40B4-BE49-F238E27FC236}">
                <a16:creationId xmlns:a16="http://schemas.microsoft.com/office/drawing/2014/main" id="{D7CFC1D4-D7DB-664A-A707-468724838C62}"/>
              </a:ext>
            </a:extLst>
          </p:cNvPr>
          <p:cNvSpPr txBox="1"/>
          <p:nvPr/>
        </p:nvSpPr>
        <p:spPr>
          <a:xfrm>
            <a:off x="377840" y="232756"/>
            <a:ext cx="966866" cy="707886"/>
          </a:xfrm>
          <a:prstGeom prst="rect">
            <a:avLst/>
          </a:prstGeom>
          <a:noFill/>
        </p:spPr>
        <p:txBody>
          <a:bodyPr wrap="square" rtlCol="0">
            <a:spAutoFit/>
          </a:bodyPr>
          <a:lstStyle/>
          <a:p>
            <a:r>
              <a:rPr lang="en-US" sz="4000" b="1" dirty="0">
                <a:solidFill>
                  <a:schemeClr val="accent5">
                    <a:lumMod val="50000"/>
                  </a:schemeClr>
                </a:solidFill>
                <a:latin typeface="+mj-lt"/>
              </a:rPr>
              <a:t>11</a:t>
            </a:r>
            <a:r>
              <a:rPr lang="en-US" sz="4000" b="1" dirty="0">
                <a:solidFill>
                  <a:schemeClr val="accent5">
                    <a:lumMod val="50000"/>
                  </a:schemeClr>
                </a:solidFill>
              </a:rPr>
              <a:t>. </a:t>
            </a:r>
          </a:p>
        </p:txBody>
      </p:sp>
      <p:grpSp>
        <p:nvGrpSpPr>
          <p:cNvPr id="14" name="Group 13">
            <a:extLst>
              <a:ext uri="{FF2B5EF4-FFF2-40B4-BE49-F238E27FC236}">
                <a16:creationId xmlns:a16="http://schemas.microsoft.com/office/drawing/2014/main" id="{E7CE765F-D6CC-1034-466A-09160EE8675D}"/>
              </a:ext>
            </a:extLst>
          </p:cNvPr>
          <p:cNvGrpSpPr/>
          <p:nvPr/>
        </p:nvGrpSpPr>
        <p:grpSpPr>
          <a:xfrm>
            <a:off x="6445624" y="2422288"/>
            <a:ext cx="5998789" cy="1920658"/>
            <a:chOff x="4722578" y="4790964"/>
            <a:chExt cx="9879072" cy="1323439"/>
          </a:xfrm>
          <a:solidFill>
            <a:schemeClr val="accent2">
              <a:lumMod val="40000"/>
              <a:lumOff val="60000"/>
            </a:schemeClr>
          </a:solidFill>
        </p:grpSpPr>
        <p:sp>
          <p:nvSpPr>
            <p:cNvPr id="15" name="TextBox 14">
              <a:extLst>
                <a:ext uri="{FF2B5EF4-FFF2-40B4-BE49-F238E27FC236}">
                  <a16:creationId xmlns:a16="http://schemas.microsoft.com/office/drawing/2014/main" id="{D3615C59-5851-B635-F0C2-30FC22713672}"/>
                </a:ext>
              </a:extLst>
            </p:cNvPr>
            <p:cNvSpPr txBox="1"/>
            <p:nvPr/>
          </p:nvSpPr>
          <p:spPr>
            <a:xfrm>
              <a:off x="7139835" y="4790964"/>
              <a:ext cx="7461815" cy="1323439"/>
            </a:xfrm>
            <a:prstGeom prst="rect">
              <a:avLst/>
            </a:prstGeom>
            <a:solidFill>
              <a:schemeClr val="bg1">
                <a:lumMod val="95000"/>
                <a:alpha val="70348"/>
              </a:schemeClr>
            </a:solidFill>
          </p:spPr>
          <p:txBody>
            <a:bodyPr wrap="square" rtlCol="0">
              <a:spAutoFit/>
            </a:bodyPr>
            <a:lstStyle/>
            <a:p>
              <a:r>
                <a:rPr lang="en-US" sz="4000" b="1" dirty="0">
                  <a:solidFill>
                    <a:schemeClr val="accent1">
                      <a:lumMod val="75000"/>
                    </a:schemeClr>
                  </a:solidFill>
                  <a:latin typeface="+mj-lt"/>
                </a:rPr>
                <a:t>Where did the new, green plants come from?</a:t>
              </a:r>
            </a:p>
          </p:txBody>
        </p:sp>
        <p:pic>
          <p:nvPicPr>
            <p:cNvPr id="16" name="Picture 15" descr="A picture containing clipart&#10;&#10;Description automatically generated">
              <a:extLst>
                <a:ext uri="{FF2B5EF4-FFF2-40B4-BE49-F238E27FC236}">
                  <a16:creationId xmlns:a16="http://schemas.microsoft.com/office/drawing/2014/main" id="{B6E5F583-32C0-D467-2611-CDFB941B6E90}"/>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722578" y="4824725"/>
              <a:ext cx="2272877" cy="895601"/>
            </a:xfrm>
            <a:prstGeom prst="rect">
              <a:avLst/>
            </a:prstGeom>
            <a:grpFill/>
          </p:spPr>
        </p:pic>
      </p:grpSp>
    </p:spTree>
    <p:extLst>
      <p:ext uri="{BB962C8B-B14F-4D97-AF65-F5344CB8AC3E}">
        <p14:creationId xmlns:p14="http://schemas.microsoft.com/office/powerpoint/2010/main" val="10771955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grass, outdoor, sky, field&#10;&#10;Description automatically generated">
            <a:extLst>
              <a:ext uri="{FF2B5EF4-FFF2-40B4-BE49-F238E27FC236}">
                <a16:creationId xmlns:a16="http://schemas.microsoft.com/office/drawing/2014/main" id="{6AF96693-11C5-A8F7-A2C5-2150AC56A132}"/>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b="-3004"/>
          <a:stretch/>
        </p:blipFill>
        <p:spPr>
          <a:xfrm>
            <a:off x="0" y="-426086"/>
            <a:ext cx="12292013" cy="7710171"/>
          </a:xfrm>
          <a:prstGeom prst="rect">
            <a:avLst/>
          </a:prstGeom>
        </p:spPr>
      </p:pic>
      <p:sp>
        <p:nvSpPr>
          <p:cNvPr id="7" name="TextBox 6">
            <a:extLst>
              <a:ext uri="{FF2B5EF4-FFF2-40B4-BE49-F238E27FC236}">
                <a16:creationId xmlns:a16="http://schemas.microsoft.com/office/drawing/2014/main" id="{5A9EDEDB-BB44-7E9E-4416-3D4223CF353C}"/>
              </a:ext>
            </a:extLst>
          </p:cNvPr>
          <p:cNvSpPr txBox="1"/>
          <p:nvPr/>
        </p:nvSpPr>
        <p:spPr>
          <a:xfrm>
            <a:off x="1056921" y="232756"/>
            <a:ext cx="6215958" cy="707886"/>
          </a:xfrm>
          <a:prstGeom prst="rect">
            <a:avLst/>
          </a:prstGeom>
          <a:solidFill>
            <a:schemeClr val="bg1">
              <a:lumMod val="95000"/>
              <a:alpha val="85000"/>
            </a:schemeClr>
          </a:solidFill>
        </p:spPr>
        <p:txBody>
          <a:bodyPr wrap="square" rtlCol="0">
            <a:spAutoFit/>
          </a:bodyPr>
          <a:lstStyle/>
          <a:p>
            <a:r>
              <a:rPr lang="en-US" sz="4000" b="1" dirty="0">
                <a:solidFill>
                  <a:schemeClr val="accent5">
                    <a:lumMod val="50000"/>
                  </a:schemeClr>
                </a:solidFill>
                <a:latin typeface="+mj-lt"/>
              </a:rPr>
              <a:t>Grass grows FAST after a fire!</a:t>
            </a:r>
          </a:p>
        </p:txBody>
      </p:sp>
      <p:sp>
        <p:nvSpPr>
          <p:cNvPr id="2" name="TextBox 1">
            <a:extLst>
              <a:ext uri="{FF2B5EF4-FFF2-40B4-BE49-F238E27FC236}">
                <a16:creationId xmlns:a16="http://schemas.microsoft.com/office/drawing/2014/main" id="{2B36E4B0-57F7-7C20-CCC7-272DCB069C47}"/>
              </a:ext>
            </a:extLst>
          </p:cNvPr>
          <p:cNvSpPr txBox="1"/>
          <p:nvPr/>
        </p:nvSpPr>
        <p:spPr>
          <a:xfrm>
            <a:off x="242371" y="232756"/>
            <a:ext cx="938599" cy="707886"/>
          </a:xfrm>
          <a:prstGeom prst="rect">
            <a:avLst/>
          </a:prstGeom>
          <a:noFill/>
        </p:spPr>
        <p:txBody>
          <a:bodyPr wrap="square" rtlCol="0">
            <a:spAutoFit/>
          </a:bodyPr>
          <a:lstStyle/>
          <a:p>
            <a:r>
              <a:rPr lang="en-US" sz="4000" b="1" dirty="0">
                <a:solidFill>
                  <a:schemeClr val="accent5">
                    <a:lumMod val="50000"/>
                  </a:schemeClr>
                </a:solidFill>
                <a:latin typeface="+mj-lt"/>
              </a:rPr>
              <a:t>12</a:t>
            </a:r>
            <a:r>
              <a:rPr lang="en-US" sz="4000" b="1" dirty="0">
                <a:solidFill>
                  <a:schemeClr val="accent5">
                    <a:lumMod val="50000"/>
                  </a:schemeClr>
                </a:solidFill>
              </a:rPr>
              <a:t>. </a:t>
            </a:r>
          </a:p>
        </p:txBody>
      </p:sp>
      <p:grpSp>
        <p:nvGrpSpPr>
          <p:cNvPr id="9" name="Group 8">
            <a:extLst>
              <a:ext uri="{FF2B5EF4-FFF2-40B4-BE49-F238E27FC236}">
                <a16:creationId xmlns:a16="http://schemas.microsoft.com/office/drawing/2014/main" id="{4F6C59C8-6FDB-399F-142C-9C17C345FD12}"/>
              </a:ext>
            </a:extLst>
          </p:cNvPr>
          <p:cNvGrpSpPr/>
          <p:nvPr/>
        </p:nvGrpSpPr>
        <p:grpSpPr>
          <a:xfrm>
            <a:off x="5773595" y="1497367"/>
            <a:ext cx="6030262" cy="1938992"/>
            <a:chOff x="5773595" y="1497367"/>
            <a:chExt cx="6030262" cy="1938992"/>
          </a:xfrm>
        </p:grpSpPr>
        <p:sp>
          <p:nvSpPr>
            <p:cNvPr id="6" name="TextBox 5">
              <a:extLst>
                <a:ext uri="{FF2B5EF4-FFF2-40B4-BE49-F238E27FC236}">
                  <a16:creationId xmlns:a16="http://schemas.microsoft.com/office/drawing/2014/main" id="{BB6CF15F-210D-61AC-90C0-014E63C9012D}"/>
                </a:ext>
              </a:extLst>
            </p:cNvPr>
            <p:cNvSpPr txBox="1"/>
            <p:nvPr/>
          </p:nvSpPr>
          <p:spPr>
            <a:xfrm>
              <a:off x="7272879" y="1497367"/>
              <a:ext cx="4530978" cy="1938992"/>
            </a:xfrm>
            <a:prstGeom prst="rect">
              <a:avLst/>
            </a:prstGeom>
            <a:solidFill>
              <a:schemeClr val="bg1">
                <a:lumMod val="95000"/>
                <a:alpha val="70348"/>
              </a:schemeClr>
            </a:solidFill>
          </p:spPr>
          <p:txBody>
            <a:bodyPr wrap="square" rtlCol="0">
              <a:spAutoFit/>
            </a:bodyPr>
            <a:lstStyle/>
            <a:p>
              <a:r>
                <a:rPr lang="en-US" sz="4000" b="1" dirty="0">
                  <a:solidFill>
                    <a:schemeClr val="accent5">
                      <a:lumMod val="50000"/>
                    </a:schemeClr>
                  </a:solidFill>
                  <a:latin typeface="+mj-lt"/>
                </a:rPr>
                <a:t>How did the new plants get so large so quickly?</a:t>
              </a:r>
            </a:p>
          </p:txBody>
        </p:sp>
        <p:pic>
          <p:nvPicPr>
            <p:cNvPr id="3" name="Picture 2" descr="A picture containing clipart&#10;&#10;Description automatically generated">
              <a:extLst>
                <a:ext uri="{FF2B5EF4-FFF2-40B4-BE49-F238E27FC236}">
                  <a16:creationId xmlns:a16="http://schemas.microsoft.com/office/drawing/2014/main" id="{1A043A62-13BF-EBFC-2DF4-7CA812A42E57}"/>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773595" y="1497367"/>
              <a:ext cx="1380141" cy="1299753"/>
            </a:xfrm>
            <a:prstGeom prst="rect">
              <a:avLst/>
            </a:prstGeom>
            <a:solidFill>
              <a:schemeClr val="accent2">
                <a:lumMod val="40000"/>
                <a:lumOff val="60000"/>
              </a:schemeClr>
            </a:solidFill>
          </p:spPr>
        </p:pic>
      </p:grpSp>
    </p:spTree>
    <p:extLst>
      <p:ext uri="{BB962C8B-B14F-4D97-AF65-F5344CB8AC3E}">
        <p14:creationId xmlns:p14="http://schemas.microsoft.com/office/powerpoint/2010/main" val="36634534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 name="Rectangle 19">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descr="A group of cows in a meadow&#10;&#10;Description automatically generated with low confidence">
            <a:extLst>
              <a:ext uri="{FF2B5EF4-FFF2-40B4-BE49-F238E27FC236}">
                <a16:creationId xmlns:a16="http://schemas.microsoft.com/office/drawing/2014/main" id="{8F51F294-2267-2576-4ABF-36F9E62C04F0}"/>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1" y="10"/>
            <a:ext cx="9669642" cy="6857990"/>
          </a:xfrm>
          <a:prstGeom prst="rect">
            <a:avLst/>
          </a:prstGeom>
        </p:spPr>
      </p:pic>
      <p:sp>
        <p:nvSpPr>
          <p:cNvPr id="22" name="Rectangle 21">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5125019" y="0"/>
            <a:ext cx="7066978"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extBox 1">
            <a:extLst>
              <a:ext uri="{FF2B5EF4-FFF2-40B4-BE49-F238E27FC236}">
                <a16:creationId xmlns:a16="http://schemas.microsoft.com/office/drawing/2014/main" id="{77FEAB5C-13BE-43A6-BF82-E9F75B7475EA}"/>
              </a:ext>
            </a:extLst>
          </p:cNvPr>
          <p:cNvSpPr txBox="1"/>
          <p:nvPr/>
        </p:nvSpPr>
        <p:spPr>
          <a:xfrm>
            <a:off x="115766" y="-420688"/>
            <a:ext cx="3822189" cy="1899912"/>
          </a:xfrm>
          <a:prstGeom prst="rect">
            <a:avLst/>
          </a:prstGeom>
        </p:spPr>
        <p:txBody>
          <a:bodyPr vert="horz" lIns="91440" tIns="45720" rIns="91440" bIns="45720" rtlCol="0" anchor="ctr">
            <a:normAutofit/>
          </a:bodyPr>
          <a:lstStyle/>
          <a:p>
            <a:pPr>
              <a:lnSpc>
                <a:spcPct val="90000"/>
              </a:lnSpc>
              <a:spcBef>
                <a:spcPct val="0"/>
              </a:spcBef>
              <a:spcAft>
                <a:spcPts val="600"/>
              </a:spcAft>
            </a:pPr>
            <a:r>
              <a:rPr lang="en-US" sz="4000" b="1" dirty="0">
                <a:solidFill>
                  <a:schemeClr val="accent5">
                    <a:lumMod val="50000"/>
                  </a:schemeClr>
                </a:solidFill>
                <a:latin typeface="+mj-lt"/>
                <a:ea typeface="+mj-ea"/>
                <a:cs typeface="+mj-cs"/>
              </a:rPr>
              <a:t>13. </a:t>
            </a:r>
          </a:p>
        </p:txBody>
      </p:sp>
      <p:sp>
        <p:nvSpPr>
          <p:cNvPr id="3" name="TextBox 2">
            <a:extLst>
              <a:ext uri="{FF2B5EF4-FFF2-40B4-BE49-F238E27FC236}">
                <a16:creationId xmlns:a16="http://schemas.microsoft.com/office/drawing/2014/main" id="{ACD5C500-944C-F3BF-55BD-C832F1BF43FF}"/>
              </a:ext>
            </a:extLst>
          </p:cNvPr>
          <p:cNvSpPr txBox="1"/>
          <p:nvPr/>
        </p:nvSpPr>
        <p:spPr>
          <a:xfrm>
            <a:off x="8254045" y="758771"/>
            <a:ext cx="3822189" cy="2799677"/>
          </a:xfrm>
          <a:prstGeom prst="rect">
            <a:avLst/>
          </a:prstGeom>
        </p:spPr>
        <p:txBody>
          <a:bodyPr vert="horz" lIns="91440" tIns="45720" rIns="91440" bIns="45720" rtlCol="0">
            <a:noAutofit/>
          </a:bodyPr>
          <a:lstStyle/>
          <a:p>
            <a:pPr>
              <a:lnSpc>
                <a:spcPct val="90000"/>
              </a:lnSpc>
              <a:spcAft>
                <a:spcPts val="600"/>
              </a:spcAft>
            </a:pPr>
            <a:r>
              <a:rPr lang="en-US" sz="4000" dirty="0">
                <a:solidFill>
                  <a:schemeClr val="accent5">
                    <a:lumMod val="50000"/>
                  </a:schemeClr>
                </a:solidFill>
              </a:rPr>
              <a:t>New green grass – without any of the old, dead stems – is yummy! </a:t>
            </a:r>
          </a:p>
          <a:p>
            <a:pPr>
              <a:lnSpc>
                <a:spcPct val="90000"/>
              </a:lnSpc>
              <a:spcAft>
                <a:spcPts val="600"/>
              </a:spcAft>
            </a:pPr>
            <a:endParaRPr lang="en-US" sz="4000" dirty="0"/>
          </a:p>
          <a:p>
            <a:pPr>
              <a:lnSpc>
                <a:spcPct val="90000"/>
              </a:lnSpc>
              <a:spcAft>
                <a:spcPts val="600"/>
              </a:spcAft>
            </a:pPr>
            <a:r>
              <a:rPr lang="en-US" sz="4000" dirty="0">
                <a:solidFill>
                  <a:schemeClr val="accent5">
                    <a:lumMod val="50000"/>
                  </a:schemeClr>
                </a:solidFill>
              </a:rPr>
              <a:t>Bison love the new green grass that grows after a fire. </a:t>
            </a:r>
          </a:p>
        </p:txBody>
      </p:sp>
    </p:spTree>
    <p:extLst>
      <p:ext uri="{BB962C8B-B14F-4D97-AF65-F5344CB8AC3E}">
        <p14:creationId xmlns:p14="http://schemas.microsoft.com/office/powerpoint/2010/main" val="21747435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dissolve">
                                      <p:cBhvr>
                                        <p:cTn id="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picture containing grass, outdoor, sky, field&#10;&#10;Description automatically generated">
            <a:extLst>
              <a:ext uri="{FF2B5EF4-FFF2-40B4-BE49-F238E27FC236}">
                <a16:creationId xmlns:a16="http://schemas.microsoft.com/office/drawing/2014/main" id="{73948FB6-5B97-9FF0-358E-A99D32F9D35B}"/>
              </a:ext>
            </a:extLst>
          </p:cNvPr>
          <p:cNvPicPr>
            <a:picLocks noChangeAspect="1"/>
          </p:cNvPicPr>
          <p:nvPr/>
        </p:nvPicPr>
        <p:blipFill>
          <a:blip r:embed="rId3"/>
          <a:stretch>
            <a:fillRect/>
          </a:stretch>
        </p:blipFill>
        <p:spPr>
          <a:xfrm>
            <a:off x="0" y="-633984"/>
            <a:ext cx="12192000" cy="8125968"/>
          </a:xfrm>
          <a:prstGeom prst="rect">
            <a:avLst/>
          </a:prstGeom>
        </p:spPr>
      </p:pic>
      <p:sp>
        <p:nvSpPr>
          <p:cNvPr id="2" name="Title 1">
            <a:extLst>
              <a:ext uri="{FF2B5EF4-FFF2-40B4-BE49-F238E27FC236}">
                <a16:creationId xmlns:a16="http://schemas.microsoft.com/office/drawing/2014/main" id="{F453A295-4BCE-5FE3-CB68-893A62B80947}"/>
              </a:ext>
            </a:extLst>
          </p:cNvPr>
          <p:cNvSpPr>
            <a:spLocks noGrp="1"/>
          </p:cNvSpPr>
          <p:nvPr>
            <p:ph type="title"/>
          </p:nvPr>
        </p:nvSpPr>
        <p:spPr>
          <a:xfrm>
            <a:off x="1312713" y="21856"/>
            <a:ext cx="4783287" cy="1384995"/>
          </a:xfrm>
          <a:solidFill>
            <a:schemeClr val="bg1">
              <a:lumMod val="95000"/>
              <a:alpha val="70000"/>
            </a:schemeClr>
          </a:solidFill>
        </p:spPr>
        <p:txBody>
          <a:bodyPr>
            <a:normAutofit/>
          </a:bodyPr>
          <a:lstStyle/>
          <a:p>
            <a:r>
              <a:rPr lang="en-US" sz="4000" b="1" dirty="0">
                <a:solidFill>
                  <a:schemeClr val="accent1">
                    <a:lumMod val="50000"/>
                  </a:schemeClr>
                </a:solidFill>
              </a:rPr>
              <a:t>Fire also helps to kill </a:t>
            </a:r>
            <a:br>
              <a:rPr lang="en-US" sz="4000" b="1" dirty="0">
                <a:solidFill>
                  <a:schemeClr val="accent1">
                    <a:lumMod val="50000"/>
                  </a:schemeClr>
                </a:solidFill>
              </a:rPr>
            </a:br>
            <a:r>
              <a:rPr lang="en-US" sz="4000" b="1" dirty="0">
                <a:solidFill>
                  <a:schemeClr val="accent1">
                    <a:lumMod val="50000"/>
                  </a:schemeClr>
                </a:solidFill>
              </a:rPr>
              <a:t>shrubs and trees.</a:t>
            </a:r>
            <a:endParaRPr lang="en-US" sz="4000" dirty="0"/>
          </a:p>
        </p:txBody>
      </p:sp>
      <p:sp>
        <p:nvSpPr>
          <p:cNvPr id="4" name="TextBox 3">
            <a:extLst>
              <a:ext uri="{FF2B5EF4-FFF2-40B4-BE49-F238E27FC236}">
                <a16:creationId xmlns:a16="http://schemas.microsoft.com/office/drawing/2014/main" id="{3203EFC7-6145-CC3E-490E-4EE4BD2A3694}"/>
              </a:ext>
            </a:extLst>
          </p:cNvPr>
          <p:cNvSpPr txBox="1"/>
          <p:nvPr/>
        </p:nvSpPr>
        <p:spPr>
          <a:xfrm>
            <a:off x="365262" y="-60046"/>
            <a:ext cx="803130" cy="584775"/>
          </a:xfrm>
          <a:prstGeom prst="rect">
            <a:avLst/>
          </a:prstGeom>
          <a:noFill/>
        </p:spPr>
        <p:txBody>
          <a:bodyPr wrap="square" rtlCol="0">
            <a:spAutoFit/>
          </a:bodyPr>
          <a:lstStyle/>
          <a:p>
            <a:r>
              <a:rPr lang="en-US" sz="3200" b="1" dirty="0">
                <a:solidFill>
                  <a:schemeClr val="accent5">
                    <a:lumMod val="50000"/>
                  </a:schemeClr>
                </a:solidFill>
                <a:latin typeface="+mj-lt"/>
              </a:rPr>
              <a:t>14</a:t>
            </a:r>
            <a:r>
              <a:rPr lang="en-US" dirty="0">
                <a:solidFill>
                  <a:schemeClr val="accent5">
                    <a:lumMod val="50000"/>
                  </a:schemeClr>
                </a:solidFill>
              </a:rPr>
              <a:t>. </a:t>
            </a:r>
          </a:p>
        </p:txBody>
      </p:sp>
      <p:grpSp>
        <p:nvGrpSpPr>
          <p:cNvPr id="3" name="Group 2">
            <a:extLst>
              <a:ext uri="{FF2B5EF4-FFF2-40B4-BE49-F238E27FC236}">
                <a16:creationId xmlns:a16="http://schemas.microsoft.com/office/drawing/2014/main" id="{07751329-F13A-1F49-93E8-A5388C5CA3E8}"/>
              </a:ext>
            </a:extLst>
          </p:cNvPr>
          <p:cNvGrpSpPr/>
          <p:nvPr/>
        </p:nvGrpSpPr>
        <p:grpSpPr>
          <a:xfrm>
            <a:off x="7408713" y="260430"/>
            <a:ext cx="4577638" cy="1650307"/>
            <a:chOff x="7408713" y="260430"/>
            <a:chExt cx="4577638" cy="1650307"/>
          </a:xfrm>
        </p:grpSpPr>
        <p:sp>
          <p:nvSpPr>
            <p:cNvPr id="13" name="TextBox 12">
              <a:extLst>
                <a:ext uri="{FF2B5EF4-FFF2-40B4-BE49-F238E27FC236}">
                  <a16:creationId xmlns:a16="http://schemas.microsoft.com/office/drawing/2014/main" id="{C3E75FED-9BD0-5127-2574-0F4D20D49B07}"/>
                </a:ext>
              </a:extLst>
            </p:cNvPr>
            <p:cNvSpPr txBox="1"/>
            <p:nvPr/>
          </p:nvSpPr>
          <p:spPr>
            <a:xfrm>
              <a:off x="7408713" y="260430"/>
              <a:ext cx="4577638" cy="954107"/>
            </a:xfrm>
            <a:prstGeom prst="rect">
              <a:avLst/>
            </a:prstGeom>
            <a:noFill/>
          </p:spPr>
          <p:txBody>
            <a:bodyPr wrap="square" rtlCol="0">
              <a:spAutoFit/>
            </a:bodyPr>
            <a:lstStyle/>
            <a:p>
              <a:pPr algn="r"/>
              <a:r>
                <a:rPr lang="en-US" sz="2800" dirty="0">
                  <a:solidFill>
                    <a:schemeClr val="accent5">
                      <a:lumMod val="50000"/>
                    </a:schemeClr>
                  </a:solidFill>
                </a:rPr>
                <a:t>Lots of brown sticks = shrubs</a:t>
              </a:r>
            </a:p>
            <a:p>
              <a:pPr algn="r"/>
              <a:r>
                <a:rPr lang="en-US" sz="2800" dirty="0">
                  <a:solidFill>
                    <a:schemeClr val="accent5">
                      <a:lumMod val="50000"/>
                    </a:schemeClr>
                  </a:solidFill>
                </a:rPr>
                <a:t>= BAD</a:t>
              </a:r>
            </a:p>
          </p:txBody>
        </p:sp>
        <p:cxnSp>
          <p:nvCxnSpPr>
            <p:cNvPr id="15" name="Straight Arrow Connector 14">
              <a:extLst>
                <a:ext uri="{FF2B5EF4-FFF2-40B4-BE49-F238E27FC236}">
                  <a16:creationId xmlns:a16="http://schemas.microsoft.com/office/drawing/2014/main" id="{7D8B5114-0A11-AECE-0576-943B28EE46B3}"/>
                </a:ext>
              </a:extLst>
            </p:cNvPr>
            <p:cNvCxnSpPr/>
            <p:nvPr/>
          </p:nvCxnSpPr>
          <p:spPr>
            <a:xfrm>
              <a:off x="10558463" y="1324949"/>
              <a:ext cx="0" cy="585788"/>
            </a:xfrm>
            <a:prstGeom prst="straightConnector1">
              <a:avLst/>
            </a:prstGeom>
            <a:ln w="76200">
              <a:tailEnd type="triangle"/>
            </a:ln>
          </p:spPr>
          <p:style>
            <a:lnRef idx="1">
              <a:schemeClr val="accent1"/>
            </a:lnRef>
            <a:fillRef idx="0">
              <a:schemeClr val="accent1"/>
            </a:fillRef>
            <a:effectRef idx="0">
              <a:schemeClr val="accent1"/>
            </a:effectRef>
            <a:fontRef idx="minor">
              <a:schemeClr val="tx1"/>
            </a:fontRef>
          </p:style>
        </p:cxnSp>
      </p:grpSp>
      <p:sp>
        <p:nvSpPr>
          <p:cNvPr id="5" name="TextBox 4">
            <a:extLst>
              <a:ext uri="{FF2B5EF4-FFF2-40B4-BE49-F238E27FC236}">
                <a16:creationId xmlns:a16="http://schemas.microsoft.com/office/drawing/2014/main" id="{132E1FE7-26AE-6070-72D0-1393F386A618}"/>
              </a:ext>
            </a:extLst>
          </p:cNvPr>
          <p:cNvSpPr txBox="1"/>
          <p:nvPr/>
        </p:nvSpPr>
        <p:spPr>
          <a:xfrm>
            <a:off x="1846729" y="3429000"/>
            <a:ext cx="3890683" cy="369332"/>
          </a:xfrm>
          <a:prstGeom prst="rect">
            <a:avLst/>
          </a:prstGeom>
          <a:noFill/>
        </p:spPr>
        <p:txBody>
          <a:bodyPr wrap="square" rtlCol="0">
            <a:spAutoFit/>
          </a:bodyPr>
          <a:lstStyle/>
          <a:p>
            <a:r>
              <a:rPr lang="en-US" dirty="0">
                <a:solidFill>
                  <a:schemeClr val="accent5">
                    <a:lumMod val="40000"/>
                    <a:lumOff val="60000"/>
                  </a:schemeClr>
                </a:solidFill>
              </a:rPr>
              <a:t>This prairie is burned every 2 years</a:t>
            </a:r>
          </a:p>
        </p:txBody>
      </p:sp>
      <p:sp>
        <p:nvSpPr>
          <p:cNvPr id="6" name="TextBox 5">
            <a:extLst>
              <a:ext uri="{FF2B5EF4-FFF2-40B4-BE49-F238E27FC236}">
                <a16:creationId xmlns:a16="http://schemas.microsoft.com/office/drawing/2014/main" id="{AFD35E23-FE35-E190-323D-A8E8DC597B12}"/>
              </a:ext>
            </a:extLst>
          </p:cNvPr>
          <p:cNvSpPr txBox="1"/>
          <p:nvPr/>
        </p:nvSpPr>
        <p:spPr>
          <a:xfrm>
            <a:off x="7408713" y="3456784"/>
            <a:ext cx="3890683" cy="369332"/>
          </a:xfrm>
          <a:prstGeom prst="rect">
            <a:avLst/>
          </a:prstGeom>
          <a:noFill/>
        </p:spPr>
        <p:txBody>
          <a:bodyPr wrap="square" rtlCol="0">
            <a:spAutoFit/>
          </a:bodyPr>
          <a:lstStyle/>
          <a:p>
            <a:r>
              <a:rPr lang="en-US" dirty="0">
                <a:solidFill>
                  <a:schemeClr val="accent5">
                    <a:lumMod val="40000"/>
                    <a:lumOff val="60000"/>
                  </a:schemeClr>
                </a:solidFill>
              </a:rPr>
              <a:t>This prairie is burned every 4 years</a:t>
            </a:r>
          </a:p>
        </p:txBody>
      </p:sp>
    </p:spTree>
    <p:extLst>
      <p:ext uri="{BB962C8B-B14F-4D97-AF65-F5344CB8AC3E}">
        <p14:creationId xmlns:p14="http://schemas.microsoft.com/office/powerpoint/2010/main" val="3701672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38F5803-A9F0-6F2D-2DD5-E573B3AA8E3B}"/>
              </a:ext>
            </a:extLst>
          </p:cNvPr>
          <p:cNvSpPr txBox="1"/>
          <p:nvPr/>
        </p:nvSpPr>
        <p:spPr>
          <a:xfrm>
            <a:off x="861364" y="1066799"/>
            <a:ext cx="803130" cy="584775"/>
          </a:xfrm>
          <a:prstGeom prst="rect">
            <a:avLst/>
          </a:prstGeom>
          <a:noFill/>
        </p:spPr>
        <p:txBody>
          <a:bodyPr wrap="square" rtlCol="0">
            <a:spAutoFit/>
          </a:bodyPr>
          <a:lstStyle/>
          <a:p>
            <a:r>
              <a:rPr lang="en-US" sz="3200" dirty="0">
                <a:latin typeface="+mj-lt"/>
              </a:rPr>
              <a:t>13</a:t>
            </a:r>
            <a:r>
              <a:rPr lang="en-US" dirty="0"/>
              <a:t>. </a:t>
            </a:r>
          </a:p>
        </p:txBody>
      </p:sp>
      <p:pic>
        <p:nvPicPr>
          <p:cNvPr id="5" name="Picture 4" descr="A picture containing grass, outdoor, smoke, farm machine&#10;&#10;Description automatically generated">
            <a:extLst>
              <a:ext uri="{FF2B5EF4-FFF2-40B4-BE49-F238E27FC236}">
                <a16:creationId xmlns:a16="http://schemas.microsoft.com/office/drawing/2014/main" id="{FB9E6115-1CD4-8911-B26A-5FA00140402E}"/>
              </a:ext>
            </a:extLst>
          </p:cNvPr>
          <p:cNvPicPr>
            <a:picLocks noChangeAspect="1"/>
          </p:cNvPicPr>
          <p:nvPr/>
        </p:nvPicPr>
        <p:blipFill>
          <a:blip r:embed="rId2"/>
          <a:stretch>
            <a:fillRect/>
          </a:stretch>
        </p:blipFill>
        <p:spPr>
          <a:xfrm>
            <a:off x="-1416424" y="0"/>
            <a:ext cx="13760824" cy="6858000"/>
          </a:xfrm>
          <a:prstGeom prst="rect">
            <a:avLst/>
          </a:prstGeom>
        </p:spPr>
      </p:pic>
      <p:sp>
        <p:nvSpPr>
          <p:cNvPr id="3" name="TextBox 2">
            <a:extLst>
              <a:ext uri="{FF2B5EF4-FFF2-40B4-BE49-F238E27FC236}">
                <a16:creationId xmlns:a16="http://schemas.microsoft.com/office/drawing/2014/main" id="{5DE72541-DA98-0692-FC75-4BA6B133059C}"/>
              </a:ext>
            </a:extLst>
          </p:cNvPr>
          <p:cNvSpPr txBox="1"/>
          <p:nvPr/>
        </p:nvSpPr>
        <p:spPr>
          <a:xfrm>
            <a:off x="1489166" y="358912"/>
            <a:ext cx="9472617" cy="1938992"/>
          </a:xfrm>
          <a:prstGeom prst="rect">
            <a:avLst/>
          </a:prstGeom>
          <a:noFill/>
        </p:spPr>
        <p:txBody>
          <a:bodyPr wrap="square" rtlCol="0">
            <a:spAutoFit/>
          </a:bodyPr>
          <a:lstStyle/>
          <a:p>
            <a:r>
              <a:rPr lang="en-US" sz="4000" dirty="0">
                <a:solidFill>
                  <a:schemeClr val="accent5">
                    <a:lumMod val="50000"/>
                  </a:schemeClr>
                </a:solidFill>
              </a:rPr>
              <a:t>The prairie needs to be burned about every 2-3 years to stay healthy</a:t>
            </a:r>
          </a:p>
          <a:p>
            <a:endParaRPr lang="en-US" sz="4000" dirty="0">
              <a:solidFill>
                <a:schemeClr val="accent5">
                  <a:lumMod val="50000"/>
                </a:schemeClr>
              </a:solidFill>
            </a:endParaRPr>
          </a:p>
        </p:txBody>
      </p:sp>
      <p:sp>
        <p:nvSpPr>
          <p:cNvPr id="6" name="TextBox 5">
            <a:extLst>
              <a:ext uri="{FF2B5EF4-FFF2-40B4-BE49-F238E27FC236}">
                <a16:creationId xmlns:a16="http://schemas.microsoft.com/office/drawing/2014/main" id="{60E3FAB4-AA26-8AAE-394D-AF993AB305AD}"/>
              </a:ext>
            </a:extLst>
          </p:cNvPr>
          <p:cNvSpPr txBox="1"/>
          <p:nvPr/>
        </p:nvSpPr>
        <p:spPr>
          <a:xfrm>
            <a:off x="466165" y="482024"/>
            <a:ext cx="976302" cy="707886"/>
          </a:xfrm>
          <a:prstGeom prst="rect">
            <a:avLst/>
          </a:prstGeom>
          <a:noFill/>
        </p:spPr>
        <p:txBody>
          <a:bodyPr wrap="square" rtlCol="0">
            <a:spAutoFit/>
          </a:bodyPr>
          <a:lstStyle/>
          <a:p>
            <a:r>
              <a:rPr lang="en-US" sz="4000" b="1" dirty="0">
                <a:solidFill>
                  <a:schemeClr val="accent5">
                    <a:lumMod val="50000"/>
                  </a:schemeClr>
                </a:solidFill>
                <a:latin typeface="+mj-lt"/>
              </a:rPr>
              <a:t>15</a:t>
            </a:r>
            <a:r>
              <a:rPr lang="en-US" sz="4000" b="1" dirty="0">
                <a:solidFill>
                  <a:schemeClr val="accent5">
                    <a:lumMod val="50000"/>
                  </a:schemeClr>
                </a:solidFill>
              </a:rPr>
              <a:t>. </a:t>
            </a:r>
          </a:p>
        </p:txBody>
      </p:sp>
    </p:spTree>
    <p:extLst>
      <p:ext uri="{BB962C8B-B14F-4D97-AF65-F5344CB8AC3E}">
        <p14:creationId xmlns:p14="http://schemas.microsoft.com/office/powerpoint/2010/main" val="3093503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6BB8A55-629B-2EC3-E17D-8B3AEED2019A}"/>
              </a:ext>
            </a:extLst>
          </p:cNvPr>
          <p:cNvSpPr txBox="1"/>
          <p:nvPr/>
        </p:nvSpPr>
        <p:spPr>
          <a:xfrm>
            <a:off x="407624" y="204739"/>
            <a:ext cx="987003" cy="707886"/>
          </a:xfrm>
          <a:prstGeom prst="rect">
            <a:avLst/>
          </a:prstGeom>
          <a:noFill/>
        </p:spPr>
        <p:txBody>
          <a:bodyPr wrap="square" rtlCol="0">
            <a:spAutoFit/>
          </a:bodyPr>
          <a:lstStyle/>
          <a:p>
            <a:r>
              <a:rPr lang="en-US" sz="4000" b="1" dirty="0">
                <a:solidFill>
                  <a:schemeClr val="accent5">
                    <a:lumMod val="50000"/>
                  </a:schemeClr>
                </a:solidFill>
                <a:latin typeface="+mj-lt"/>
              </a:rPr>
              <a:t>16</a:t>
            </a:r>
            <a:r>
              <a:rPr lang="en-US" sz="4000" b="1" dirty="0">
                <a:solidFill>
                  <a:schemeClr val="accent5">
                    <a:lumMod val="50000"/>
                  </a:schemeClr>
                </a:solidFill>
              </a:rPr>
              <a:t>.</a:t>
            </a:r>
            <a:r>
              <a:rPr lang="en-US" dirty="0"/>
              <a:t> </a:t>
            </a:r>
          </a:p>
        </p:txBody>
      </p:sp>
      <p:sp>
        <p:nvSpPr>
          <p:cNvPr id="3" name="TextBox 2">
            <a:extLst>
              <a:ext uri="{FF2B5EF4-FFF2-40B4-BE49-F238E27FC236}">
                <a16:creationId xmlns:a16="http://schemas.microsoft.com/office/drawing/2014/main" id="{E99E6C25-649B-DFB4-319B-1DF65A170E54}"/>
              </a:ext>
            </a:extLst>
          </p:cNvPr>
          <p:cNvSpPr txBox="1"/>
          <p:nvPr/>
        </p:nvSpPr>
        <p:spPr>
          <a:xfrm>
            <a:off x="1394627" y="204739"/>
            <a:ext cx="9785810" cy="1938992"/>
          </a:xfrm>
          <a:prstGeom prst="rect">
            <a:avLst/>
          </a:prstGeom>
          <a:noFill/>
        </p:spPr>
        <p:txBody>
          <a:bodyPr wrap="square" rtlCol="0">
            <a:spAutoFit/>
          </a:bodyPr>
          <a:lstStyle/>
          <a:p>
            <a:r>
              <a:rPr lang="en-US" sz="4000" dirty="0">
                <a:solidFill>
                  <a:schemeClr val="accent5">
                    <a:lumMod val="50000"/>
                  </a:schemeClr>
                </a:solidFill>
              </a:rPr>
              <a:t>The next time you smell smoke from prairie fires you’ll know why the prairies need to be burned!</a:t>
            </a:r>
          </a:p>
        </p:txBody>
      </p:sp>
    </p:spTree>
    <p:extLst>
      <p:ext uri="{BB962C8B-B14F-4D97-AF65-F5344CB8AC3E}">
        <p14:creationId xmlns:p14="http://schemas.microsoft.com/office/powerpoint/2010/main" val="17118276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dissolve">
                                      <p:cBhvr>
                                        <p:cTn id="7"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cstate="screen">
            <a:lum/>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F693A6-233D-4A08-EA0C-B7CA174E2BA4}"/>
              </a:ext>
            </a:extLst>
          </p:cNvPr>
          <p:cNvSpPr>
            <a:spLocks noGrp="1"/>
          </p:cNvSpPr>
          <p:nvPr>
            <p:ph type="title"/>
          </p:nvPr>
        </p:nvSpPr>
        <p:spPr/>
        <p:txBody>
          <a:bodyPr/>
          <a:lstStyle/>
          <a:p>
            <a:r>
              <a:rPr lang="en-US" dirty="0">
                <a:solidFill>
                  <a:schemeClr val="bg1"/>
                </a:solidFill>
              </a:rPr>
              <a:t>Next – we’re going to learn about rocks and how they saved the prairie!</a:t>
            </a:r>
          </a:p>
        </p:txBody>
      </p:sp>
    </p:spTree>
    <p:extLst>
      <p:ext uri="{BB962C8B-B14F-4D97-AF65-F5344CB8AC3E}">
        <p14:creationId xmlns:p14="http://schemas.microsoft.com/office/powerpoint/2010/main" val="1668027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Content Placeholder 4" descr="Logo, company name&#10;&#10;Description automatically generated">
            <a:extLst>
              <a:ext uri="{FF2B5EF4-FFF2-40B4-BE49-F238E27FC236}">
                <a16:creationId xmlns:a16="http://schemas.microsoft.com/office/drawing/2014/main" id="{21017BF0-0A93-956F-F48A-3A509CE1C5D7}"/>
              </a:ext>
            </a:extLst>
          </p:cNvPr>
          <p:cNvPicPr>
            <a:picLocks noChangeAspect="1"/>
          </p:cNvPicPr>
          <p:nvPr/>
        </p:nvPicPr>
        <p:blipFill>
          <a:blip r:embed="rId3"/>
          <a:stretch>
            <a:fillRect/>
          </a:stretch>
        </p:blipFill>
        <p:spPr>
          <a:xfrm>
            <a:off x="411482" y="1874632"/>
            <a:ext cx="6702552" cy="4256120"/>
          </a:xfrm>
          <a:prstGeom prst="rect">
            <a:avLst/>
          </a:prstGeom>
        </p:spPr>
      </p:pic>
      <p:sp>
        <p:nvSpPr>
          <p:cNvPr id="12" name="Content Placeholder 11">
            <a:extLst>
              <a:ext uri="{FF2B5EF4-FFF2-40B4-BE49-F238E27FC236}">
                <a16:creationId xmlns:a16="http://schemas.microsoft.com/office/drawing/2014/main" id="{A1E3DFAB-6E99-F7BD-C114-64D117AFFA48}"/>
              </a:ext>
            </a:extLst>
          </p:cNvPr>
          <p:cNvSpPr>
            <a:spLocks noGrp="1"/>
          </p:cNvSpPr>
          <p:nvPr>
            <p:ph idx="1"/>
          </p:nvPr>
        </p:nvSpPr>
        <p:spPr>
          <a:xfrm>
            <a:off x="7938752" y="2020824"/>
            <a:ext cx="3455097" cy="3959352"/>
          </a:xfrm>
        </p:spPr>
        <p:txBody>
          <a:bodyPr anchor="ctr">
            <a:normAutofit/>
          </a:bodyPr>
          <a:lstStyle/>
          <a:p>
            <a:pPr marL="0" indent="0" algn="r">
              <a:lnSpc>
                <a:spcPct val="100000"/>
              </a:lnSpc>
              <a:buNone/>
            </a:pPr>
            <a:endParaRPr lang="en-US" sz="1400" dirty="0">
              <a:latin typeface="+mj-lt"/>
            </a:endParaRPr>
          </a:p>
          <a:p>
            <a:pPr marL="0" indent="0" algn="r">
              <a:lnSpc>
                <a:spcPct val="100000"/>
              </a:lnSpc>
              <a:buNone/>
            </a:pPr>
            <a:endParaRPr lang="en-US" sz="1400" dirty="0">
              <a:latin typeface="+mj-lt"/>
            </a:endParaRPr>
          </a:p>
          <a:p>
            <a:pPr marL="0" indent="0" algn="r">
              <a:lnSpc>
                <a:spcPct val="100000"/>
              </a:lnSpc>
              <a:buNone/>
            </a:pPr>
            <a:endParaRPr lang="en-US" sz="1400" dirty="0">
              <a:latin typeface="+mj-lt"/>
            </a:endParaRPr>
          </a:p>
          <a:p>
            <a:pPr marL="0" indent="0" algn="r">
              <a:lnSpc>
                <a:spcPct val="100000"/>
              </a:lnSpc>
              <a:buNone/>
            </a:pPr>
            <a:endParaRPr lang="en-US" sz="1400" dirty="0">
              <a:latin typeface="+mj-lt"/>
            </a:endParaRPr>
          </a:p>
          <a:p>
            <a:pPr marL="0" indent="0" algn="r">
              <a:lnSpc>
                <a:spcPct val="100000"/>
              </a:lnSpc>
              <a:buNone/>
            </a:pPr>
            <a:endParaRPr lang="en-US" sz="1400" dirty="0">
              <a:latin typeface="+mj-lt"/>
            </a:endParaRPr>
          </a:p>
          <a:p>
            <a:pPr marL="0" indent="0" algn="r">
              <a:lnSpc>
                <a:spcPct val="100000"/>
              </a:lnSpc>
              <a:buNone/>
            </a:pPr>
            <a:endParaRPr lang="en-US" sz="1400" dirty="0">
              <a:latin typeface="+mj-lt"/>
            </a:endParaRPr>
          </a:p>
          <a:p>
            <a:pPr marL="0" indent="0" algn="r">
              <a:lnSpc>
                <a:spcPct val="100000"/>
              </a:lnSpc>
              <a:buNone/>
            </a:pPr>
            <a:r>
              <a:rPr lang="en-US" sz="1400" dirty="0">
                <a:latin typeface="+mj-lt"/>
              </a:rPr>
              <a:t>Author:</a:t>
            </a:r>
          </a:p>
          <a:p>
            <a:pPr marL="0" indent="0" algn="r">
              <a:lnSpc>
                <a:spcPct val="100000"/>
              </a:lnSpc>
              <a:spcBef>
                <a:spcPts val="0"/>
              </a:spcBef>
              <a:buNone/>
            </a:pPr>
            <a:endParaRPr lang="en-US" sz="1400" dirty="0">
              <a:latin typeface="+mj-lt"/>
            </a:endParaRPr>
          </a:p>
          <a:p>
            <a:pPr marL="0" indent="0" algn="r">
              <a:lnSpc>
                <a:spcPct val="100000"/>
              </a:lnSpc>
              <a:spcBef>
                <a:spcPts val="0"/>
              </a:spcBef>
              <a:buNone/>
            </a:pPr>
            <a:r>
              <a:rPr lang="en-US" sz="1400" dirty="0">
                <a:latin typeface="+mj-lt"/>
              </a:rPr>
              <a:t>Jill Haukos</a:t>
            </a:r>
          </a:p>
          <a:p>
            <a:pPr marL="0" indent="0" algn="r">
              <a:lnSpc>
                <a:spcPct val="100000"/>
              </a:lnSpc>
              <a:spcBef>
                <a:spcPts val="0"/>
              </a:spcBef>
              <a:buNone/>
            </a:pPr>
            <a:r>
              <a:rPr lang="en-US" sz="1400" dirty="0">
                <a:latin typeface="+mj-lt"/>
              </a:rPr>
              <a:t>Konza Environmental Education Program</a:t>
            </a:r>
          </a:p>
          <a:p>
            <a:pPr marL="0" indent="0" algn="r">
              <a:lnSpc>
                <a:spcPct val="100000"/>
              </a:lnSpc>
              <a:spcBef>
                <a:spcPts val="0"/>
              </a:spcBef>
              <a:buNone/>
            </a:pPr>
            <a:r>
              <a:rPr lang="en-US" sz="1400" dirty="0">
                <a:latin typeface="+mj-lt"/>
              </a:rPr>
              <a:t>Konza Prairie Biological Station</a:t>
            </a:r>
          </a:p>
          <a:p>
            <a:pPr marL="0" indent="0" algn="r">
              <a:lnSpc>
                <a:spcPct val="100000"/>
              </a:lnSpc>
              <a:spcBef>
                <a:spcPts val="0"/>
              </a:spcBef>
              <a:buNone/>
            </a:pPr>
            <a:r>
              <a:rPr lang="en-US" sz="1400" dirty="0">
                <a:latin typeface="+mj-lt"/>
              </a:rPr>
              <a:t>Manhattan, KS</a:t>
            </a:r>
          </a:p>
          <a:p>
            <a:pPr marL="0" indent="0" algn="r">
              <a:lnSpc>
                <a:spcPct val="100000"/>
              </a:lnSpc>
              <a:spcBef>
                <a:spcPts val="0"/>
              </a:spcBef>
              <a:buNone/>
            </a:pPr>
            <a:r>
              <a:rPr lang="en-US" sz="1400" dirty="0">
                <a:latin typeface="+mj-lt"/>
              </a:rPr>
              <a:t>© 2023</a:t>
            </a:r>
          </a:p>
        </p:txBody>
      </p:sp>
    </p:spTree>
    <p:extLst>
      <p:ext uri="{BB962C8B-B14F-4D97-AF65-F5344CB8AC3E}">
        <p14:creationId xmlns:p14="http://schemas.microsoft.com/office/powerpoint/2010/main" val="4283205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999E53B9-E7D2-8A9E-D44A-7389A7ADB929}"/>
              </a:ext>
            </a:extLst>
          </p:cNvPr>
          <p:cNvGrpSpPr/>
          <p:nvPr/>
        </p:nvGrpSpPr>
        <p:grpSpPr>
          <a:xfrm>
            <a:off x="1180970" y="5086911"/>
            <a:ext cx="7965664" cy="1397531"/>
            <a:chOff x="5252862" y="4790964"/>
            <a:chExt cx="7965664" cy="1397531"/>
          </a:xfrm>
          <a:solidFill>
            <a:schemeClr val="accent2">
              <a:lumMod val="40000"/>
              <a:lumOff val="60000"/>
            </a:schemeClr>
          </a:solidFill>
        </p:grpSpPr>
        <p:sp>
          <p:nvSpPr>
            <p:cNvPr id="6" name="TextBox 5">
              <a:extLst>
                <a:ext uri="{FF2B5EF4-FFF2-40B4-BE49-F238E27FC236}">
                  <a16:creationId xmlns:a16="http://schemas.microsoft.com/office/drawing/2014/main" id="{8E0AED9A-293C-41FA-AAA9-957DB8E5F724}"/>
                </a:ext>
              </a:extLst>
            </p:cNvPr>
            <p:cNvSpPr txBox="1"/>
            <p:nvPr/>
          </p:nvSpPr>
          <p:spPr>
            <a:xfrm>
              <a:off x="7139835" y="4790964"/>
              <a:ext cx="6078691" cy="1323439"/>
            </a:xfrm>
            <a:prstGeom prst="rect">
              <a:avLst/>
            </a:prstGeom>
            <a:solidFill>
              <a:schemeClr val="bg1">
                <a:lumMod val="85000"/>
                <a:alpha val="44000"/>
              </a:schemeClr>
            </a:solidFill>
          </p:spPr>
          <p:txBody>
            <a:bodyPr wrap="square" rtlCol="0">
              <a:spAutoFit/>
            </a:bodyPr>
            <a:lstStyle/>
            <a:p>
              <a:r>
                <a:rPr lang="en-US" sz="4000" b="1" dirty="0">
                  <a:solidFill>
                    <a:schemeClr val="accent1">
                      <a:lumMod val="75000"/>
                    </a:schemeClr>
                  </a:solidFill>
                  <a:latin typeface="+mj-lt"/>
                </a:rPr>
                <a:t>Do you think fire hurts the prairie?</a:t>
              </a:r>
            </a:p>
          </p:txBody>
        </p:sp>
        <p:pic>
          <p:nvPicPr>
            <p:cNvPr id="11" name="Picture 10" descr="A picture containing clipart&#10;&#10;Description automatically generated">
              <a:extLst>
                <a:ext uri="{FF2B5EF4-FFF2-40B4-BE49-F238E27FC236}">
                  <a16:creationId xmlns:a16="http://schemas.microsoft.com/office/drawing/2014/main" id="{E7C82C96-6A2F-839F-6B66-79324B6BE191}"/>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2862" y="4824724"/>
              <a:ext cx="1742596" cy="1363771"/>
            </a:xfrm>
            <a:prstGeom prst="rect">
              <a:avLst/>
            </a:prstGeom>
            <a:grpFill/>
          </p:spPr>
        </p:pic>
      </p:grpSp>
      <p:sp>
        <p:nvSpPr>
          <p:cNvPr id="10" name="TextBox 9">
            <a:extLst>
              <a:ext uri="{FF2B5EF4-FFF2-40B4-BE49-F238E27FC236}">
                <a16:creationId xmlns:a16="http://schemas.microsoft.com/office/drawing/2014/main" id="{0DB57867-1A1B-1759-F30D-00440E72BFD5}"/>
              </a:ext>
            </a:extLst>
          </p:cNvPr>
          <p:cNvSpPr txBox="1"/>
          <p:nvPr/>
        </p:nvSpPr>
        <p:spPr>
          <a:xfrm>
            <a:off x="377840" y="232756"/>
            <a:ext cx="803130" cy="707886"/>
          </a:xfrm>
          <a:prstGeom prst="rect">
            <a:avLst/>
          </a:prstGeom>
          <a:noFill/>
        </p:spPr>
        <p:txBody>
          <a:bodyPr wrap="square" rtlCol="0">
            <a:spAutoFit/>
          </a:bodyPr>
          <a:lstStyle/>
          <a:p>
            <a:r>
              <a:rPr lang="en-US" sz="4000" b="1" dirty="0">
                <a:solidFill>
                  <a:schemeClr val="accent5">
                    <a:lumMod val="50000"/>
                  </a:schemeClr>
                </a:solidFill>
                <a:latin typeface="+mj-lt"/>
              </a:rPr>
              <a:t>1</a:t>
            </a:r>
            <a:r>
              <a:rPr lang="en-US" sz="4000" b="1" dirty="0">
                <a:solidFill>
                  <a:schemeClr val="accent5">
                    <a:lumMod val="50000"/>
                  </a:schemeClr>
                </a:solidFill>
              </a:rPr>
              <a:t>. </a:t>
            </a:r>
          </a:p>
        </p:txBody>
      </p:sp>
      <p:grpSp>
        <p:nvGrpSpPr>
          <p:cNvPr id="2" name="Group 1">
            <a:extLst>
              <a:ext uri="{FF2B5EF4-FFF2-40B4-BE49-F238E27FC236}">
                <a16:creationId xmlns:a16="http://schemas.microsoft.com/office/drawing/2014/main" id="{4AAC45AC-762A-90E2-CDB8-7702FF173512}"/>
              </a:ext>
            </a:extLst>
          </p:cNvPr>
          <p:cNvGrpSpPr/>
          <p:nvPr/>
        </p:nvGrpSpPr>
        <p:grpSpPr>
          <a:xfrm>
            <a:off x="1102135" y="305590"/>
            <a:ext cx="7733394" cy="1397531"/>
            <a:chOff x="5252862" y="4790964"/>
            <a:chExt cx="7733394" cy="1397531"/>
          </a:xfrm>
          <a:solidFill>
            <a:schemeClr val="accent2">
              <a:lumMod val="40000"/>
              <a:lumOff val="60000"/>
            </a:schemeClr>
          </a:solidFill>
        </p:grpSpPr>
        <p:sp>
          <p:nvSpPr>
            <p:cNvPr id="3" name="TextBox 2">
              <a:extLst>
                <a:ext uri="{FF2B5EF4-FFF2-40B4-BE49-F238E27FC236}">
                  <a16:creationId xmlns:a16="http://schemas.microsoft.com/office/drawing/2014/main" id="{744FA71D-E2B0-CE32-ABDD-C16DDFD61886}"/>
                </a:ext>
              </a:extLst>
            </p:cNvPr>
            <p:cNvSpPr txBox="1"/>
            <p:nvPr/>
          </p:nvSpPr>
          <p:spPr>
            <a:xfrm>
              <a:off x="7139836" y="4790964"/>
              <a:ext cx="5846420" cy="1323439"/>
            </a:xfrm>
            <a:prstGeom prst="rect">
              <a:avLst/>
            </a:prstGeom>
            <a:solidFill>
              <a:schemeClr val="bg1">
                <a:lumMod val="85000"/>
                <a:alpha val="44000"/>
              </a:schemeClr>
            </a:solidFill>
          </p:spPr>
          <p:txBody>
            <a:bodyPr wrap="square" rtlCol="0">
              <a:spAutoFit/>
            </a:bodyPr>
            <a:lstStyle/>
            <a:p>
              <a:r>
                <a:rPr lang="en-US" sz="4000" b="1" dirty="0">
                  <a:solidFill>
                    <a:schemeClr val="accent1">
                      <a:lumMod val="75000"/>
                    </a:schemeClr>
                  </a:solidFill>
                  <a:latin typeface="+mj-lt"/>
                </a:rPr>
                <a:t>Have you ever seen a prairie fire?</a:t>
              </a:r>
            </a:p>
          </p:txBody>
        </p:sp>
        <p:pic>
          <p:nvPicPr>
            <p:cNvPr id="5" name="Picture 4" descr="A picture containing clipart&#10;&#10;Description automatically generated">
              <a:extLst>
                <a:ext uri="{FF2B5EF4-FFF2-40B4-BE49-F238E27FC236}">
                  <a16:creationId xmlns:a16="http://schemas.microsoft.com/office/drawing/2014/main" id="{FB8C2987-9C01-EBAE-F1A5-44DB61ED55F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2862" y="4824724"/>
              <a:ext cx="1742596" cy="1363771"/>
            </a:xfrm>
            <a:prstGeom prst="rect">
              <a:avLst/>
            </a:prstGeom>
            <a:grpFill/>
          </p:spPr>
        </p:pic>
      </p:grpSp>
    </p:spTree>
    <p:extLst>
      <p:ext uri="{BB962C8B-B14F-4D97-AF65-F5344CB8AC3E}">
        <p14:creationId xmlns:p14="http://schemas.microsoft.com/office/powerpoint/2010/main" val="4778883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dissolv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220D0D-C529-AFA6-D9A9-A5338EE4B77D}"/>
              </a:ext>
            </a:extLst>
          </p:cNvPr>
          <p:cNvSpPr>
            <a:spLocks noGrp="1"/>
          </p:cNvSpPr>
          <p:nvPr>
            <p:ph type="title"/>
          </p:nvPr>
        </p:nvSpPr>
        <p:spPr>
          <a:xfrm>
            <a:off x="1366501" y="154749"/>
            <a:ext cx="6425778" cy="1325563"/>
          </a:xfrm>
          <a:solidFill>
            <a:schemeClr val="bg1">
              <a:lumMod val="95000"/>
              <a:alpha val="27137"/>
            </a:schemeClr>
          </a:solidFill>
        </p:spPr>
        <p:txBody>
          <a:bodyPr/>
          <a:lstStyle/>
          <a:p>
            <a:pPr algn="ctr"/>
            <a:r>
              <a:rPr lang="en-US" b="1" dirty="0">
                <a:solidFill>
                  <a:schemeClr val="accent5">
                    <a:lumMod val="50000"/>
                  </a:schemeClr>
                </a:solidFill>
              </a:rPr>
              <a:t>Video of fire </a:t>
            </a:r>
            <a:r>
              <a:rPr lang="en-US" b="1" dirty="0">
                <a:solidFill>
                  <a:schemeClr val="accent5">
                    <a:lumMod val="50000"/>
                  </a:schemeClr>
                </a:solidFill>
                <a:hlinkClick r:id="rId2"/>
              </a:rPr>
              <a:t>on</a:t>
            </a:r>
            <a:r>
              <a:rPr lang="en-US" b="1" dirty="0">
                <a:solidFill>
                  <a:schemeClr val="accent5">
                    <a:lumMod val="50000"/>
                  </a:schemeClr>
                </a:solidFill>
              </a:rPr>
              <a:t> the prairie </a:t>
            </a:r>
          </a:p>
        </p:txBody>
      </p:sp>
      <p:sp>
        <p:nvSpPr>
          <p:cNvPr id="6" name="TextBox 5">
            <a:extLst>
              <a:ext uri="{FF2B5EF4-FFF2-40B4-BE49-F238E27FC236}">
                <a16:creationId xmlns:a16="http://schemas.microsoft.com/office/drawing/2014/main" id="{3AF0B73B-37D0-DB3B-AAF7-0C7FDC60CF4D}"/>
              </a:ext>
            </a:extLst>
          </p:cNvPr>
          <p:cNvSpPr txBox="1"/>
          <p:nvPr/>
        </p:nvSpPr>
        <p:spPr>
          <a:xfrm>
            <a:off x="377840" y="232756"/>
            <a:ext cx="803130" cy="707886"/>
          </a:xfrm>
          <a:prstGeom prst="rect">
            <a:avLst/>
          </a:prstGeom>
          <a:noFill/>
        </p:spPr>
        <p:txBody>
          <a:bodyPr wrap="square" rtlCol="0">
            <a:spAutoFit/>
          </a:bodyPr>
          <a:lstStyle/>
          <a:p>
            <a:r>
              <a:rPr lang="en-US" sz="4000" b="1" dirty="0">
                <a:solidFill>
                  <a:schemeClr val="accent5">
                    <a:lumMod val="50000"/>
                  </a:schemeClr>
                </a:solidFill>
                <a:latin typeface="+mj-lt"/>
              </a:rPr>
              <a:t>2</a:t>
            </a:r>
            <a:r>
              <a:rPr lang="en-US" sz="4000" b="1" dirty="0">
                <a:solidFill>
                  <a:schemeClr val="accent5">
                    <a:lumMod val="50000"/>
                  </a:schemeClr>
                </a:solidFill>
              </a:rPr>
              <a:t>. </a:t>
            </a:r>
          </a:p>
        </p:txBody>
      </p:sp>
    </p:spTree>
    <p:extLst>
      <p:ext uri="{BB962C8B-B14F-4D97-AF65-F5344CB8AC3E}">
        <p14:creationId xmlns:p14="http://schemas.microsoft.com/office/powerpoint/2010/main" val="32517548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66A4D-3401-7979-E753-41977B8DAF16}"/>
              </a:ext>
            </a:extLst>
          </p:cNvPr>
          <p:cNvSpPr>
            <a:spLocks noGrp="1"/>
          </p:cNvSpPr>
          <p:nvPr>
            <p:ph type="title"/>
          </p:nvPr>
        </p:nvSpPr>
        <p:spPr>
          <a:xfrm>
            <a:off x="1180970" y="232757"/>
            <a:ext cx="9748838" cy="1452824"/>
          </a:xfrm>
          <a:solidFill>
            <a:schemeClr val="bg1">
              <a:lumMod val="85000"/>
              <a:alpha val="30000"/>
            </a:schemeClr>
          </a:solidFill>
        </p:spPr>
        <p:txBody>
          <a:bodyPr>
            <a:normAutofit/>
          </a:bodyPr>
          <a:lstStyle/>
          <a:p>
            <a:r>
              <a:rPr lang="en-US" b="1" dirty="0">
                <a:solidFill>
                  <a:schemeClr val="accent5">
                    <a:lumMod val="50000"/>
                  </a:schemeClr>
                </a:solidFill>
              </a:rPr>
              <a:t>Fire can look scary and like it’s hurting the prairie, but it isn’t!</a:t>
            </a:r>
          </a:p>
        </p:txBody>
      </p:sp>
      <p:sp>
        <p:nvSpPr>
          <p:cNvPr id="4" name="TextBox 3">
            <a:extLst>
              <a:ext uri="{FF2B5EF4-FFF2-40B4-BE49-F238E27FC236}">
                <a16:creationId xmlns:a16="http://schemas.microsoft.com/office/drawing/2014/main" id="{18E3017A-F632-75A0-A5FB-25E9067E33B2}"/>
              </a:ext>
            </a:extLst>
          </p:cNvPr>
          <p:cNvSpPr txBox="1"/>
          <p:nvPr/>
        </p:nvSpPr>
        <p:spPr>
          <a:xfrm>
            <a:off x="377840" y="232756"/>
            <a:ext cx="803130" cy="707886"/>
          </a:xfrm>
          <a:prstGeom prst="rect">
            <a:avLst/>
          </a:prstGeom>
          <a:noFill/>
        </p:spPr>
        <p:txBody>
          <a:bodyPr wrap="square" rtlCol="0">
            <a:spAutoFit/>
          </a:bodyPr>
          <a:lstStyle/>
          <a:p>
            <a:r>
              <a:rPr lang="en-US" sz="4000" b="1" dirty="0">
                <a:solidFill>
                  <a:schemeClr val="accent5">
                    <a:lumMod val="50000"/>
                  </a:schemeClr>
                </a:solidFill>
                <a:latin typeface="+mj-lt"/>
              </a:rPr>
              <a:t>3</a:t>
            </a:r>
            <a:r>
              <a:rPr lang="en-US" sz="4000" b="1" dirty="0">
                <a:solidFill>
                  <a:schemeClr val="accent5">
                    <a:lumMod val="50000"/>
                  </a:schemeClr>
                </a:solidFill>
              </a:rPr>
              <a:t>.</a:t>
            </a:r>
            <a:r>
              <a:rPr lang="en-US" sz="4000" b="1" dirty="0"/>
              <a:t> </a:t>
            </a:r>
          </a:p>
        </p:txBody>
      </p:sp>
      <p:grpSp>
        <p:nvGrpSpPr>
          <p:cNvPr id="5" name="Group 4">
            <a:extLst>
              <a:ext uri="{FF2B5EF4-FFF2-40B4-BE49-F238E27FC236}">
                <a16:creationId xmlns:a16="http://schemas.microsoft.com/office/drawing/2014/main" id="{6F5F2598-737E-510A-F5F9-BCA9C7E90EAD}"/>
              </a:ext>
            </a:extLst>
          </p:cNvPr>
          <p:cNvGrpSpPr/>
          <p:nvPr/>
        </p:nvGrpSpPr>
        <p:grpSpPr>
          <a:xfrm>
            <a:off x="1295242" y="4391832"/>
            <a:ext cx="9348788" cy="1397531"/>
            <a:chOff x="5252862" y="4790964"/>
            <a:chExt cx="9348788" cy="1397531"/>
          </a:xfrm>
          <a:solidFill>
            <a:schemeClr val="accent2">
              <a:lumMod val="40000"/>
              <a:lumOff val="60000"/>
            </a:schemeClr>
          </a:solidFill>
        </p:grpSpPr>
        <p:sp>
          <p:nvSpPr>
            <p:cNvPr id="6" name="TextBox 5">
              <a:extLst>
                <a:ext uri="{FF2B5EF4-FFF2-40B4-BE49-F238E27FC236}">
                  <a16:creationId xmlns:a16="http://schemas.microsoft.com/office/drawing/2014/main" id="{60FEA015-ADB9-8EB4-3081-70F02BCF3051}"/>
                </a:ext>
              </a:extLst>
            </p:cNvPr>
            <p:cNvSpPr txBox="1"/>
            <p:nvPr/>
          </p:nvSpPr>
          <p:spPr>
            <a:xfrm>
              <a:off x="7139835" y="4790964"/>
              <a:ext cx="7461815" cy="1323439"/>
            </a:xfrm>
            <a:prstGeom prst="rect">
              <a:avLst/>
            </a:prstGeom>
            <a:solidFill>
              <a:schemeClr val="bg1">
                <a:lumMod val="85000"/>
                <a:alpha val="44000"/>
              </a:schemeClr>
            </a:solidFill>
          </p:spPr>
          <p:txBody>
            <a:bodyPr wrap="square" rtlCol="0">
              <a:spAutoFit/>
            </a:bodyPr>
            <a:lstStyle/>
            <a:p>
              <a:r>
                <a:rPr lang="en-US" sz="4000" b="1" dirty="0">
                  <a:solidFill>
                    <a:schemeClr val="accent1">
                      <a:lumMod val="75000"/>
                    </a:schemeClr>
                  </a:solidFill>
                  <a:latin typeface="+mj-lt"/>
                </a:rPr>
                <a:t>Can you think of a reason why fire could be good for a prairie?</a:t>
              </a:r>
            </a:p>
          </p:txBody>
        </p:sp>
        <p:pic>
          <p:nvPicPr>
            <p:cNvPr id="7" name="Picture 6" descr="A picture containing clipart&#10;&#10;Description automatically generated">
              <a:extLst>
                <a:ext uri="{FF2B5EF4-FFF2-40B4-BE49-F238E27FC236}">
                  <a16:creationId xmlns:a16="http://schemas.microsoft.com/office/drawing/2014/main" id="{75BA0050-2B78-A490-17EA-9E8CFFA8598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252862" y="4824724"/>
              <a:ext cx="1742596" cy="1363771"/>
            </a:xfrm>
            <a:prstGeom prst="rect">
              <a:avLst/>
            </a:prstGeom>
            <a:grpFill/>
          </p:spPr>
        </p:pic>
      </p:grpSp>
    </p:spTree>
    <p:extLst>
      <p:ext uri="{BB962C8B-B14F-4D97-AF65-F5344CB8AC3E}">
        <p14:creationId xmlns:p14="http://schemas.microsoft.com/office/powerpoint/2010/main" val="23782494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E28923-6F8F-764C-A294-F0A4AD7A6244}"/>
              </a:ext>
            </a:extLst>
          </p:cNvPr>
          <p:cNvSpPr>
            <a:spLocks noGrp="1"/>
          </p:cNvSpPr>
          <p:nvPr>
            <p:ph type="title"/>
          </p:nvPr>
        </p:nvSpPr>
        <p:spPr>
          <a:xfrm>
            <a:off x="1091588" y="289242"/>
            <a:ext cx="10515600" cy="1325563"/>
          </a:xfrm>
        </p:spPr>
        <p:txBody>
          <a:bodyPr/>
          <a:lstStyle/>
          <a:p>
            <a:r>
              <a:rPr lang="en-US" b="1" dirty="0">
                <a:solidFill>
                  <a:schemeClr val="accent5">
                    <a:lumMod val="50000"/>
                  </a:schemeClr>
                </a:solidFill>
              </a:rPr>
              <a:t>Let’s find out why fire is important to a healthy prairie:</a:t>
            </a:r>
            <a:endParaRPr lang="en-US" dirty="0"/>
          </a:p>
        </p:txBody>
      </p:sp>
      <p:sp>
        <p:nvSpPr>
          <p:cNvPr id="3" name="TextBox 2">
            <a:extLst>
              <a:ext uri="{FF2B5EF4-FFF2-40B4-BE49-F238E27FC236}">
                <a16:creationId xmlns:a16="http://schemas.microsoft.com/office/drawing/2014/main" id="{E2BDE2EE-93D3-AC8B-0367-D0EA0DE2A371}"/>
              </a:ext>
            </a:extLst>
          </p:cNvPr>
          <p:cNvSpPr txBox="1"/>
          <p:nvPr/>
        </p:nvSpPr>
        <p:spPr>
          <a:xfrm>
            <a:off x="377840" y="232756"/>
            <a:ext cx="803130" cy="707886"/>
          </a:xfrm>
          <a:prstGeom prst="rect">
            <a:avLst/>
          </a:prstGeom>
          <a:noFill/>
        </p:spPr>
        <p:txBody>
          <a:bodyPr wrap="square" rtlCol="0">
            <a:spAutoFit/>
          </a:bodyPr>
          <a:lstStyle/>
          <a:p>
            <a:r>
              <a:rPr lang="en-US" sz="4000" b="1" dirty="0">
                <a:solidFill>
                  <a:schemeClr val="accent5">
                    <a:lumMod val="50000"/>
                  </a:schemeClr>
                </a:solidFill>
                <a:latin typeface="+mj-lt"/>
              </a:rPr>
              <a:t>4</a:t>
            </a:r>
            <a:r>
              <a:rPr lang="en-US" sz="4000" b="1" dirty="0">
                <a:solidFill>
                  <a:schemeClr val="accent5">
                    <a:lumMod val="50000"/>
                  </a:schemeClr>
                </a:solidFill>
              </a:rPr>
              <a:t>.</a:t>
            </a:r>
            <a:r>
              <a:rPr lang="en-US" dirty="0"/>
              <a:t> </a:t>
            </a:r>
          </a:p>
        </p:txBody>
      </p:sp>
    </p:spTree>
    <p:extLst>
      <p:ext uri="{BB962C8B-B14F-4D97-AF65-F5344CB8AC3E}">
        <p14:creationId xmlns:p14="http://schemas.microsoft.com/office/powerpoint/2010/main" val="4063845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in a field&#10;&#10;Description automatically generated">
            <a:extLst>
              <a:ext uri="{FF2B5EF4-FFF2-40B4-BE49-F238E27FC236}">
                <a16:creationId xmlns:a16="http://schemas.microsoft.com/office/drawing/2014/main" id="{7879C389-122D-CD2B-9A6F-626A599B2FCA}"/>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82826" y="-811395"/>
            <a:ext cx="12191999" cy="9145469"/>
          </a:xfrm>
          <a:prstGeom prst="rect">
            <a:avLst/>
          </a:prstGeom>
        </p:spPr>
      </p:pic>
      <p:sp>
        <p:nvSpPr>
          <p:cNvPr id="2" name="Title 1">
            <a:extLst>
              <a:ext uri="{FF2B5EF4-FFF2-40B4-BE49-F238E27FC236}">
                <a16:creationId xmlns:a16="http://schemas.microsoft.com/office/drawing/2014/main" id="{7552EAC8-109F-852A-9967-2883F7013E6D}"/>
              </a:ext>
            </a:extLst>
          </p:cNvPr>
          <p:cNvSpPr>
            <a:spLocks noGrp="1"/>
          </p:cNvSpPr>
          <p:nvPr>
            <p:ph type="title"/>
          </p:nvPr>
        </p:nvSpPr>
        <p:spPr>
          <a:xfrm>
            <a:off x="1322591" y="350795"/>
            <a:ext cx="10515600" cy="1325563"/>
          </a:xfrm>
        </p:spPr>
        <p:txBody>
          <a:bodyPr>
            <a:normAutofit fontScale="90000"/>
          </a:bodyPr>
          <a:lstStyle/>
          <a:p>
            <a:r>
              <a:rPr lang="en-US" b="1" dirty="0">
                <a:solidFill>
                  <a:schemeClr val="accent5">
                    <a:lumMod val="50000"/>
                  </a:schemeClr>
                </a:solidFill>
              </a:rPr>
              <a:t>Prairie plants look big…BUT MUCH MORE of the plant’s body is </a:t>
            </a:r>
            <a:r>
              <a:rPr lang="en-US" b="1" u="sng" dirty="0">
                <a:solidFill>
                  <a:schemeClr val="accent5">
                    <a:lumMod val="50000"/>
                  </a:schemeClr>
                </a:solidFill>
              </a:rPr>
              <a:t>underground</a:t>
            </a:r>
            <a:r>
              <a:rPr lang="en-US" b="1" dirty="0">
                <a:solidFill>
                  <a:schemeClr val="accent5">
                    <a:lumMod val="50000"/>
                  </a:schemeClr>
                </a:solidFill>
              </a:rPr>
              <a:t> than what we see above ground</a:t>
            </a:r>
          </a:p>
        </p:txBody>
      </p:sp>
      <p:sp>
        <p:nvSpPr>
          <p:cNvPr id="7" name="TextBox 6">
            <a:extLst>
              <a:ext uri="{FF2B5EF4-FFF2-40B4-BE49-F238E27FC236}">
                <a16:creationId xmlns:a16="http://schemas.microsoft.com/office/drawing/2014/main" id="{200C1A31-DAAB-CE38-0DFC-68CD6A68C751}"/>
              </a:ext>
            </a:extLst>
          </p:cNvPr>
          <p:cNvSpPr txBox="1"/>
          <p:nvPr/>
        </p:nvSpPr>
        <p:spPr>
          <a:xfrm>
            <a:off x="484392" y="81604"/>
            <a:ext cx="803130" cy="707886"/>
          </a:xfrm>
          <a:prstGeom prst="rect">
            <a:avLst/>
          </a:prstGeom>
          <a:noFill/>
        </p:spPr>
        <p:txBody>
          <a:bodyPr wrap="square" rtlCol="0">
            <a:spAutoFit/>
          </a:bodyPr>
          <a:lstStyle/>
          <a:p>
            <a:r>
              <a:rPr lang="en-US" sz="4000" b="1" dirty="0">
                <a:solidFill>
                  <a:schemeClr val="accent5">
                    <a:lumMod val="50000"/>
                  </a:schemeClr>
                </a:solidFill>
                <a:latin typeface="+mj-lt"/>
              </a:rPr>
              <a:t>5</a:t>
            </a:r>
            <a:r>
              <a:rPr lang="en-US" sz="4000" b="1" dirty="0">
                <a:solidFill>
                  <a:schemeClr val="accent5">
                    <a:lumMod val="50000"/>
                  </a:schemeClr>
                </a:solidFill>
              </a:rPr>
              <a:t>. </a:t>
            </a:r>
          </a:p>
        </p:txBody>
      </p:sp>
    </p:spTree>
    <p:extLst>
      <p:ext uri="{BB962C8B-B14F-4D97-AF65-F5344CB8AC3E}">
        <p14:creationId xmlns:p14="http://schemas.microsoft.com/office/powerpoint/2010/main" val="2825406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text&#10;&#10;Description automatically generated">
            <a:extLst>
              <a:ext uri="{FF2B5EF4-FFF2-40B4-BE49-F238E27FC236}">
                <a16:creationId xmlns:a16="http://schemas.microsoft.com/office/drawing/2014/main" id="{9E866495-4E98-B189-574E-C829176F06A8}"/>
              </a:ext>
            </a:extLst>
          </p:cNvPr>
          <p:cNvPicPr>
            <a:picLocks noChangeAspect="1"/>
          </p:cNvPicPr>
          <p:nvPr/>
        </p:nvPicPr>
        <p:blipFill rotWithShape="1">
          <a:blip r:embed="rId3" cstate="screen">
            <a:alphaModFix amt="50000"/>
            <a:extLst>
              <a:ext uri="{28A0092B-C50C-407E-A947-70E740481C1C}">
                <a14:useLocalDpi xmlns:a14="http://schemas.microsoft.com/office/drawing/2010/main"/>
              </a:ext>
            </a:extLst>
          </a:blip>
          <a:srcRect/>
          <a:stretch/>
        </p:blipFill>
        <p:spPr>
          <a:xfrm>
            <a:off x="100033" y="1"/>
            <a:ext cx="12191980" cy="6857999"/>
          </a:xfrm>
          <a:prstGeom prst="rect">
            <a:avLst/>
          </a:prstGeom>
        </p:spPr>
      </p:pic>
      <p:sp>
        <p:nvSpPr>
          <p:cNvPr id="2" name="Title 1">
            <a:extLst>
              <a:ext uri="{FF2B5EF4-FFF2-40B4-BE49-F238E27FC236}">
                <a16:creationId xmlns:a16="http://schemas.microsoft.com/office/drawing/2014/main" id="{5292FE6E-5C6C-B4C5-E047-1888425FC83A}"/>
              </a:ext>
            </a:extLst>
          </p:cNvPr>
          <p:cNvSpPr>
            <a:spLocks noGrp="1"/>
          </p:cNvSpPr>
          <p:nvPr>
            <p:ph type="title"/>
          </p:nvPr>
        </p:nvSpPr>
        <p:spPr>
          <a:xfrm>
            <a:off x="1423987" y="537587"/>
            <a:ext cx="9144000" cy="1984395"/>
          </a:xfrm>
        </p:spPr>
        <p:txBody>
          <a:bodyPr vert="horz" lIns="91440" tIns="45720" rIns="91440" bIns="45720" rtlCol="0" anchor="b">
            <a:normAutofit/>
          </a:bodyPr>
          <a:lstStyle/>
          <a:p>
            <a:pPr algn="ctr"/>
            <a:r>
              <a:rPr lang="en-US" sz="4000" dirty="0">
                <a:solidFill>
                  <a:schemeClr val="accent5">
                    <a:lumMod val="40000"/>
                    <a:lumOff val="60000"/>
                  </a:schemeClr>
                </a:solidFill>
              </a:rPr>
              <a:t>Prairie plants have very long roots and underground parts that can store food and water</a:t>
            </a:r>
          </a:p>
        </p:txBody>
      </p:sp>
      <p:sp>
        <p:nvSpPr>
          <p:cNvPr id="8" name="TextBox 7">
            <a:extLst>
              <a:ext uri="{FF2B5EF4-FFF2-40B4-BE49-F238E27FC236}">
                <a16:creationId xmlns:a16="http://schemas.microsoft.com/office/drawing/2014/main" id="{DCE62787-3EA4-1666-8059-D20FF1E8A8A4}"/>
              </a:ext>
            </a:extLst>
          </p:cNvPr>
          <p:cNvSpPr txBox="1"/>
          <p:nvPr/>
        </p:nvSpPr>
        <p:spPr>
          <a:xfrm>
            <a:off x="620857" y="537587"/>
            <a:ext cx="803130" cy="584775"/>
          </a:xfrm>
          <a:prstGeom prst="rect">
            <a:avLst/>
          </a:prstGeom>
          <a:noFill/>
        </p:spPr>
        <p:txBody>
          <a:bodyPr wrap="square" rtlCol="0">
            <a:spAutoFit/>
          </a:bodyPr>
          <a:lstStyle/>
          <a:p>
            <a:r>
              <a:rPr lang="en-US" sz="3200" dirty="0">
                <a:solidFill>
                  <a:schemeClr val="accent5">
                    <a:lumMod val="60000"/>
                    <a:lumOff val="40000"/>
                  </a:schemeClr>
                </a:solidFill>
                <a:latin typeface="+mj-lt"/>
              </a:rPr>
              <a:t>6</a:t>
            </a:r>
            <a:r>
              <a:rPr lang="en-US" dirty="0">
                <a:solidFill>
                  <a:schemeClr val="accent5">
                    <a:lumMod val="60000"/>
                    <a:lumOff val="40000"/>
                  </a:schemeClr>
                </a:solidFill>
              </a:rPr>
              <a:t>. </a:t>
            </a:r>
          </a:p>
        </p:txBody>
      </p:sp>
    </p:spTree>
    <p:extLst>
      <p:ext uri="{BB962C8B-B14F-4D97-AF65-F5344CB8AC3E}">
        <p14:creationId xmlns:p14="http://schemas.microsoft.com/office/powerpoint/2010/main" val="5496470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602B21A4-1D1A-D58D-063A-33FE40C2422A}"/>
              </a:ext>
            </a:extLst>
          </p:cNvPr>
          <p:cNvPicPr>
            <a:picLocks noChangeAspect="1"/>
          </p:cNvPicPr>
          <p:nvPr/>
        </p:nvPicPr>
        <p:blipFill rotWithShape="1">
          <a:blip r:embed="rId3" cstate="screen">
            <a:alphaModFix amt="50000"/>
            <a:extLst>
              <a:ext uri="{28A0092B-C50C-407E-A947-70E740481C1C}">
                <a14:useLocalDpi xmlns:a14="http://schemas.microsoft.com/office/drawing/2010/main"/>
              </a:ext>
            </a:extLst>
          </a:blip>
          <a:srcRect/>
          <a:stretch/>
        </p:blipFill>
        <p:spPr>
          <a:xfrm>
            <a:off x="20" y="1"/>
            <a:ext cx="12191980" cy="6857999"/>
          </a:xfrm>
          <a:prstGeom prst="rect">
            <a:avLst/>
          </a:prstGeom>
        </p:spPr>
      </p:pic>
      <p:sp>
        <p:nvSpPr>
          <p:cNvPr id="2" name="Title 1">
            <a:extLst>
              <a:ext uri="{FF2B5EF4-FFF2-40B4-BE49-F238E27FC236}">
                <a16:creationId xmlns:a16="http://schemas.microsoft.com/office/drawing/2014/main" id="{8F363F5C-07C0-5BF3-FCB2-8E932A23A539}"/>
              </a:ext>
            </a:extLst>
          </p:cNvPr>
          <p:cNvSpPr>
            <a:spLocks noGrp="1"/>
          </p:cNvSpPr>
          <p:nvPr>
            <p:ph type="title"/>
          </p:nvPr>
        </p:nvSpPr>
        <p:spPr>
          <a:xfrm>
            <a:off x="1022923" y="1"/>
            <a:ext cx="8658959" cy="1138192"/>
          </a:xfrm>
        </p:spPr>
        <p:txBody>
          <a:bodyPr vert="horz" lIns="91440" tIns="45720" rIns="91440" bIns="45720" rtlCol="0" anchor="b">
            <a:normAutofit/>
          </a:bodyPr>
          <a:lstStyle/>
          <a:p>
            <a:r>
              <a:rPr lang="en-US" dirty="0">
                <a:solidFill>
                  <a:schemeClr val="accent5">
                    <a:lumMod val="40000"/>
                    <a:lumOff val="60000"/>
                  </a:schemeClr>
                </a:solidFill>
              </a:rPr>
              <a:t>Those long prairie roots look like this</a:t>
            </a:r>
          </a:p>
        </p:txBody>
      </p:sp>
      <p:sp>
        <p:nvSpPr>
          <p:cNvPr id="5" name="TextBox 4">
            <a:extLst>
              <a:ext uri="{FF2B5EF4-FFF2-40B4-BE49-F238E27FC236}">
                <a16:creationId xmlns:a16="http://schemas.microsoft.com/office/drawing/2014/main" id="{9C16AF22-FC26-BCD9-2872-383B0892A603}"/>
              </a:ext>
            </a:extLst>
          </p:cNvPr>
          <p:cNvSpPr txBox="1"/>
          <p:nvPr/>
        </p:nvSpPr>
        <p:spPr>
          <a:xfrm>
            <a:off x="350946" y="430306"/>
            <a:ext cx="803130" cy="707886"/>
          </a:xfrm>
          <a:prstGeom prst="rect">
            <a:avLst/>
          </a:prstGeom>
          <a:noFill/>
        </p:spPr>
        <p:txBody>
          <a:bodyPr wrap="square" rtlCol="0">
            <a:spAutoFit/>
          </a:bodyPr>
          <a:lstStyle/>
          <a:p>
            <a:r>
              <a:rPr lang="en-US" sz="4000" b="1" dirty="0">
                <a:solidFill>
                  <a:schemeClr val="accent5">
                    <a:lumMod val="40000"/>
                    <a:lumOff val="60000"/>
                  </a:schemeClr>
                </a:solidFill>
                <a:latin typeface="+mj-lt"/>
              </a:rPr>
              <a:t>7</a:t>
            </a:r>
            <a:r>
              <a:rPr lang="en-US" sz="4000" b="1" dirty="0">
                <a:solidFill>
                  <a:schemeClr val="accent5">
                    <a:lumMod val="40000"/>
                    <a:lumOff val="60000"/>
                  </a:schemeClr>
                </a:solidFill>
              </a:rPr>
              <a:t>. </a:t>
            </a:r>
          </a:p>
        </p:txBody>
      </p:sp>
    </p:spTree>
    <p:extLst>
      <p:ext uri="{BB962C8B-B14F-4D97-AF65-F5344CB8AC3E}">
        <p14:creationId xmlns:p14="http://schemas.microsoft.com/office/powerpoint/2010/main" val="277278579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88816D21-6382-671F-AA3A-2D77498FFA79}"/>
              </a:ext>
            </a:extLst>
          </p:cNvPr>
          <p:cNvSpPr txBox="1"/>
          <p:nvPr/>
        </p:nvSpPr>
        <p:spPr>
          <a:xfrm>
            <a:off x="377840" y="232756"/>
            <a:ext cx="803130" cy="707886"/>
          </a:xfrm>
          <a:prstGeom prst="rect">
            <a:avLst/>
          </a:prstGeom>
          <a:noFill/>
        </p:spPr>
        <p:txBody>
          <a:bodyPr wrap="square" rtlCol="0">
            <a:spAutoFit/>
          </a:bodyPr>
          <a:lstStyle/>
          <a:p>
            <a:r>
              <a:rPr lang="en-US" sz="4000" b="1" dirty="0">
                <a:solidFill>
                  <a:schemeClr val="accent5">
                    <a:lumMod val="50000"/>
                  </a:schemeClr>
                </a:solidFill>
                <a:latin typeface="+mj-lt"/>
              </a:rPr>
              <a:t>8</a:t>
            </a:r>
            <a:r>
              <a:rPr lang="en-US" sz="4000" b="1" dirty="0">
                <a:solidFill>
                  <a:schemeClr val="accent5">
                    <a:lumMod val="50000"/>
                  </a:schemeClr>
                </a:solidFill>
              </a:rPr>
              <a:t>.</a:t>
            </a:r>
            <a:r>
              <a:rPr lang="en-US" dirty="0"/>
              <a:t> </a:t>
            </a:r>
          </a:p>
        </p:txBody>
      </p:sp>
      <p:pic>
        <p:nvPicPr>
          <p:cNvPr id="8" name="Picture 7" descr="A field of brown grass&#10;&#10;Description automatically generated with low confidence">
            <a:extLst>
              <a:ext uri="{FF2B5EF4-FFF2-40B4-BE49-F238E27FC236}">
                <a16:creationId xmlns:a16="http://schemas.microsoft.com/office/drawing/2014/main" id="{DD599DE2-09F1-603D-E6CB-A5169EA0CE08}"/>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4205" y="1775475"/>
            <a:ext cx="12147795" cy="5009149"/>
          </a:xfrm>
          <a:prstGeom prst="rect">
            <a:avLst/>
          </a:prstGeom>
        </p:spPr>
      </p:pic>
      <p:sp>
        <p:nvSpPr>
          <p:cNvPr id="2" name="Title 1">
            <a:extLst>
              <a:ext uri="{FF2B5EF4-FFF2-40B4-BE49-F238E27FC236}">
                <a16:creationId xmlns:a16="http://schemas.microsoft.com/office/drawing/2014/main" id="{FC75D511-BD80-2A7F-FDED-5B8D7C3C5E2B}"/>
              </a:ext>
            </a:extLst>
          </p:cNvPr>
          <p:cNvSpPr>
            <a:spLocks noGrp="1"/>
          </p:cNvSpPr>
          <p:nvPr>
            <p:ph type="title"/>
          </p:nvPr>
        </p:nvSpPr>
        <p:spPr>
          <a:xfrm>
            <a:off x="968249" y="73376"/>
            <a:ext cx="9616232" cy="1702099"/>
          </a:xfrm>
          <a:solidFill>
            <a:schemeClr val="bg1">
              <a:lumMod val="95000"/>
              <a:alpha val="75120"/>
            </a:schemeClr>
          </a:solidFill>
        </p:spPr>
        <p:txBody>
          <a:bodyPr>
            <a:normAutofit/>
          </a:bodyPr>
          <a:lstStyle/>
          <a:p>
            <a:r>
              <a:rPr lang="en-US" b="1" dirty="0">
                <a:solidFill>
                  <a:schemeClr val="accent5">
                    <a:lumMod val="50000"/>
                  </a:schemeClr>
                </a:solidFill>
              </a:rPr>
              <a:t>In the winter, the plant parts that are above ground turn yellow and are dead. </a:t>
            </a:r>
          </a:p>
        </p:txBody>
      </p:sp>
      <p:grpSp>
        <p:nvGrpSpPr>
          <p:cNvPr id="9" name="Group 8">
            <a:extLst>
              <a:ext uri="{FF2B5EF4-FFF2-40B4-BE49-F238E27FC236}">
                <a16:creationId xmlns:a16="http://schemas.microsoft.com/office/drawing/2014/main" id="{1D9EFA9B-6B8F-7872-A3B2-4833E3EF519C}"/>
              </a:ext>
            </a:extLst>
          </p:cNvPr>
          <p:cNvGrpSpPr/>
          <p:nvPr/>
        </p:nvGrpSpPr>
        <p:grpSpPr>
          <a:xfrm>
            <a:off x="968249" y="4820439"/>
            <a:ext cx="9348788" cy="1397531"/>
            <a:chOff x="5252862" y="4790964"/>
            <a:chExt cx="9348788" cy="1397531"/>
          </a:xfrm>
          <a:solidFill>
            <a:schemeClr val="accent2">
              <a:lumMod val="40000"/>
              <a:lumOff val="60000"/>
            </a:schemeClr>
          </a:solidFill>
        </p:grpSpPr>
        <p:sp>
          <p:nvSpPr>
            <p:cNvPr id="10" name="TextBox 9">
              <a:extLst>
                <a:ext uri="{FF2B5EF4-FFF2-40B4-BE49-F238E27FC236}">
                  <a16:creationId xmlns:a16="http://schemas.microsoft.com/office/drawing/2014/main" id="{6060C487-3DE5-B9DF-04F8-029C4FD52EF7}"/>
                </a:ext>
              </a:extLst>
            </p:cNvPr>
            <p:cNvSpPr txBox="1"/>
            <p:nvPr/>
          </p:nvSpPr>
          <p:spPr>
            <a:xfrm>
              <a:off x="7139835" y="4790964"/>
              <a:ext cx="7461815" cy="1323439"/>
            </a:xfrm>
            <a:prstGeom prst="rect">
              <a:avLst/>
            </a:prstGeom>
            <a:solidFill>
              <a:schemeClr val="bg1">
                <a:lumMod val="85000"/>
                <a:alpha val="44000"/>
              </a:schemeClr>
            </a:solidFill>
          </p:spPr>
          <p:txBody>
            <a:bodyPr wrap="square" rtlCol="0">
              <a:spAutoFit/>
            </a:bodyPr>
            <a:lstStyle/>
            <a:p>
              <a:r>
                <a:rPr lang="en-US" sz="4000" b="1" dirty="0">
                  <a:solidFill>
                    <a:schemeClr val="accent1">
                      <a:lumMod val="75000"/>
                    </a:schemeClr>
                  </a:solidFill>
                  <a:latin typeface="+mj-lt"/>
                </a:rPr>
                <a:t>Are the prairie plant parts that are underground dead? </a:t>
              </a:r>
            </a:p>
          </p:txBody>
        </p:sp>
        <p:pic>
          <p:nvPicPr>
            <p:cNvPr id="11" name="Picture 10" descr="A picture containing clipart&#10;&#10;Description automatically generated">
              <a:extLst>
                <a:ext uri="{FF2B5EF4-FFF2-40B4-BE49-F238E27FC236}">
                  <a16:creationId xmlns:a16="http://schemas.microsoft.com/office/drawing/2014/main" id="{5CC37788-7A6E-7BA0-DAEB-CA243B242A13}"/>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252862" y="4824724"/>
              <a:ext cx="1742596" cy="1363771"/>
            </a:xfrm>
            <a:prstGeom prst="rect">
              <a:avLst/>
            </a:prstGeom>
            <a:grpFill/>
          </p:spPr>
        </p:pic>
      </p:grpSp>
    </p:spTree>
    <p:extLst>
      <p:ext uri="{BB962C8B-B14F-4D97-AF65-F5344CB8AC3E}">
        <p14:creationId xmlns:p14="http://schemas.microsoft.com/office/powerpoint/2010/main" val="3429780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dissolve">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696</TotalTime>
  <Words>910</Words>
  <Application>Microsoft Macintosh PowerPoint</Application>
  <PresentationFormat>Widescreen</PresentationFormat>
  <Paragraphs>91</Paragraphs>
  <Slides>19</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19</vt:i4>
      </vt:variant>
    </vt:vector>
  </HeadingPairs>
  <TitlesOfParts>
    <vt:vector size="23" baseType="lpstr">
      <vt:lpstr>Arial</vt:lpstr>
      <vt:lpstr>Calibri</vt:lpstr>
      <vt:lpstr>Calibri Light</vt:lpstr>
      <vt:lpstr>Office Theme</vt:lpstr>
      <vt:lpstr>Fire on the Prairie</vt:lpstr>
      <vt:lpstr>PowerPoint Presentation</vt:lpstr>
      <vt:lpstr>Video of fire on the prairie </vt:lpstr>
      <vt:lpstr>Fire can look scary and like it’s hurting the prairie, but it isn’t!</vt:lpstr>
      <vt:lpstr>Let’s find out why fire is important to a healthy prairie:</vt:lpstr>
      <vt:lpstr>Prairie plants look big…BUT MUCH MORE of the plant’s body is underground than what we see above ground</vt:lpstr>
      <vt:lpstr>Prairie plants have very long roots and underground parts that can store food and water</vt:lpstr>
      <vt:lpstr>Those long prairie roots look like this</vt:lpstr>
      <vt:lpstr>In the winter, the plant parts that are above ground turn yellow and are dead. </vt:lpstr>
      <vt:lpstr>The underground roots and stems are still alive!</vt:lpstr>
      <vt:lpstr>When the prairie is burned, the dead parts that are above ground are the only things that burn.   The parts below the ground are unharmed. </vt:lpstr>
      <vt:lpstr>PowerPoint Presentation</vt:lpstr>
      <vt:lpstr>PowerPoint Presentation</vt:lpstr>
      <vt:lpstr>PowerPoint Presentation</vt:lpstr>
      <vt:lpstr>Fire also helps to kill  shrubs and trees.</vt:lpstr>
      <vt:lpstr>PowerPoint Presentation</vt:lpstr>
      <vt:lpstr>PowerPoint Presentation</vt:lpstr>
      <vt:lpstr>Next – we’re going to learn about rocks and how they saved the prairie!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Prairie!</dc:title>
  <dc:creator>Jill Haukos</dc:creator>
  <cp:lastModifiedBy>Microsoft Office User</cp:lastModifiedBy>
  <cp:revision>39</cp:revision>
  <dcterms:created xsi:type="dcterms:W3CDTF">2022-07-20T00:07:58Z</dcterms:created>
  <dcterms:modified xsi:type="dcterms:W3CDTF">2023-04-10T16:35:42Z</dcterms:modified>
</cp:coreProperties>
</file>