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7" r:id="rId4"/>
    <p:sldId id="258" r:id="rId5"/>
    <p:sldId id="259" r:id="rId6"/>
    <p:sldId id="260" r:id="rId7"/>
    <p:sldId id="268" r:id="rId8"/>
    <p:sldId id="261" r:id="rId9"/>
    <p:sldId id="262" r:id="rId10"/>
    <p:sldId id="263" r:id="rId11"/>
    <p:sldId id="265" r:id="rId12"/>
    <p:sldId id="266" r:id="rId13"/>
    <p:sldId id="274" r:id="rId14"/>
    <p:sldId id="269" r:id="rId15"/>
    <p:sldId id="270" r:id="rId16"/>
    <p:sldId id="271" r:id="rId17"/>
    <p:sldId id="272" r:id="rId18"/>
    <p:sldId id="273" r:id="rId19"/>
    <p:sldId id="275" r:id="rId20"/>
    <p:sldId id="30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88"/>
    <p:restoredTop sz="94558"/>
  </p:normalViewPr>
  <p:slideViewPr>
    <p:cSldViewPr snapToGrid="0">
      <p:cViewPr varScale="1">
        <p:scale>
          <a:sx n="83" d="100"/>
          <a:sy n="83" d="100"/>
        </p:scale>
        <p:origin x="224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C57B2-DDA8-1517-F243-497FD08C31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A4C6AA-4F06-5772-BE86-2D9F108150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172D2-6A68-A204-CC79-1571F5119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2E830-A1DC-D84A-8011-855567746F97}" type="datetimeFigureOut">
              <a:rPr lang="en-US" smtClean="0"/>
              <a:t>4/10/23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1B0DC-E60B-0668-6DD2-0B422FD8B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2CDF7-6C61-7AEA-EF85-50EFC80BD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C73B7-C643-D54F-87F1-069EB7C09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12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CAB5E-D4A3-787E-8A25-4B2D24895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8BF11-70EA-C6FF-25B8-37D572B85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4ABD4-43ED-7640-C33B-8D947A47B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2E830-A1DC-D84A-8011-855567746F97}" type="datetimeFigureOut">
              <a:rPr lang="en-US" smtClean="0"/>
              <a:t>4/10/23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8F316-EAF3-4EFA-3AB6-5A0F679AE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83BABA-CD2E-30B9-5FF7-597F962F0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C73B7-C643-D54F-87F1-069EB7C09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4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D245C0-A7D7-85EC-2898-BDBB06A9A9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815543-C2BC-FC2F-F1FF-D0129AE9C8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49AD2-4566-85CF-3807-F43959E5F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2E830-A1DC-D84A-8011-855567746F97}" type="datetimeFigureOut">
              <a:rPr lang="en-US" smtClean="0"/>
              <a:t>4/10/23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4D95D4-3181-1C52-5520-193495FC2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0EE12A-6844-611F-195A-881988551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C73B7-C643-D54F-87F1-069EB7C09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3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6E288-19AE-DA38-77AE-2FC5BE189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780EE-D1DC-FCDD-A8CA-4700D9B47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1C504-1768-BDC1-C350-C05B0F16D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2E830-A1DC-D84A-8011-855567746F97}" type="datetimeFigureOut">
              <a:rPr lang="en-US" smtClean="0"/>
              <a:t>4/10/23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64F42-153E-738E-EEF0-8606E3CBF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187ED-3351-95C2-6DE1-B9836427A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C73B7-C643-D54F-87F1-069EB7C09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6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8CE1E-52A5-9F59-8ADD-D96C99C95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3003EC-E2B7-0C58-037E-815C78903B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FD2AB3-F6FA-8797-96F8-06574EDEB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2E830-A1DC-D84A-8011-855567746F97}" type="datetimeFigureOut">
              <a:rPr lang="en-US" smtClean="0"/>
              <a:t>4/10/23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D405B-5DBB-847A-4D2E-320F31DEE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43115-A638-565F-97B0-A4360C4F3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C73B7-C643-D54F-87F1-069EB7C09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48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2F6AC-EB2A-D536-B476-321755CD0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FF488-7120-8A25-A4B4-C763F011D4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AE1F60-026B-E908-9A81-0F5092F91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44B8D-938B-45A0-2056-0FFCAC9CD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2E830-A1DC-D84A-8011-855567746F97}" type="datetimeFigureOut">
              <a:rPr lang="en-US" smtClean="0"/>
              <a:t>4/10/23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07089E-D841-8357-D4AB-FB5D5F72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52FE50-84EB-09A2-0598-53A31148B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C73B7-C643-D54F-87F1-069EB7C09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1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B1783-BFEF-942D-6296-F7863CA49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57431A-088A-07C6-B87C-643C2CD2E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C05CC7-91B0-DAC6-6A41-546561B03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F99738-6F21-37A4-9299-B0532BEAED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13EA7D-FDE9-CA4C-A7F5-619EAEA2DE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7F0013-24F2-620F-A384-167127B0F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2E830-A1DC-D84A-8011-855567746F97}" type="datetimeFigureOut">
              <a:rPr lang="en-US" smtClean="0"/>
              <a:t>4/10/23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E170AF-817F-DA8A-B0B8-5AB9A76A9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3B3C1D-F6FF-F3FE-4C35-ECD2180D2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C73B7-C643-D54F-87F1-069EB7C09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94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35977-30F4-C1B0-0744-EAE3BE353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B81264-E77E-CDD0-CE3A-504AB5AB5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2E830-A1DC-D84A-8011-855567746F97}" type="datetimeFigureOut">
              <a:rPr lang="en-US" smtClean="0"/>
              <a:t>4/10/23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217E6-E306-1B12-5F2D-357A5838B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E0D7CE-A964-2CB5-0FFE-ABC63A994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C73B7-C643-D54F-87F1-069EB7C09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84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7A2FF4-46D9-D6D5-B3A0-2B4537929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2E830-A1DC-D84A-8011-855567746F97}" type="datetimeFigureOut">
              <a:rPr lang="en-US" smtClean="0"/>
              <a:t>4/10/23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3825E3-4D2E-08A6-0C88-D29A4D01B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FFE856-2232-D56F-3EDB-C02426500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C73B7-C643-D54F-87F1-069EB7C09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16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865EF-0F81-94D4-0528-86CB6506D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C9008-8F8E-AE03-3621-249F2D519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9CA36F-8957-F8ED-B12F-DB55B5B6C3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52ACFA-5B65-6F66-FE4D-014D6133A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2E830-A1DC-D84A-8011-855567746F97}" type="datetimeFigureOut">
              <a:rPr lang="en-US" smtClean="0"/>
              <a:t>4/10/23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C7A82C-9B0E-44B1-63BA-A8D433C79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FAEE1-A7FB-26A6-7FFD-341367F59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C73B7-C643-D54F-87F1-069EB7C09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34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CAAE2-0068-A585-9DBA-43FBDBA11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22B540-AD6D-2B41-4672-408763985C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ADD9AC-6871-947B-72B2-5656D61F09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06B41-1C08-07B9-3419-926BF805B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2E830-A1DC-D84A-8011-855567746F97}" type="datetimeFigureOut">
              <a:rPr lang="en-US" smtClean="0"/>
              <a:t>4/10/23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DAFD44-5412-BCF2-5D1A-93DB7A77F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D2A56B-4686-E431-5752-A8F2932A7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C73B7-C643-D54F-87F1-069EB7C09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46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29864-5121-93C2-3ED0-6A7BC3A79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C8408-3F85-972F-374F-88040C8DB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9D49E-7F9F-E63C-AEA0-D9ECFC750B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2E830-A1DC-D84A-8011-855567746F97}" type="datetimeFigureOut">
              <a:rPr lang="en-US" smtClean="0"/>
              <a:t>4/10/23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064961-1C01-71E6-9115-D99444BA71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2816A-86EA-5558-FA75-98F40F0EC7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C73B7-C643-D54F-87F1-069EB7C09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11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8EF28-1A46-460F-C6E1-3C90810B0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200"/>
            <a:ext cx="9144000" cy="2387600"/>
          </a:xfrm>
        </p:spPr>
        <p:txBody>
          <a:bodyPr/>
          <a:lstStyle/>
          <a:p>
            <a:r>
              <a:rPr lang="en-US" dirty="0"/>
              <a:t>How Rocks Saved the </a:t>
            </a:r>
            <a:r>
              <a:rPr lang="en-US" dirty="0">
                <a:solidFill>
                  <a:schemeClr val="bg1"/>
                </a:solidFill>
              </a:rPr>
              <a:t>Tallgrass Prairie</a:t>
            </a:r>
          </a:p>
        </p:txBody>
      </p:sp>
    </p:spTree>
    <p:extLst>
      <p:ext uri="{BB962C8B-B14F-4D97-AF65-F5344CB8AC3E}">
        <p14:creationId xmlns:p14="http://schemas.microsoft.com/office/powerpoint/2010/main" val="381882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sky, outdoor, grass, field&#10;&#10;Description automatically generated">
            <a:extLst>
              <a:ext uri="{FF2B5EF4-FFF2-40B4-BE49-F238E27FC236}">
                <a16:creationId xmlns:a16="http://schemas.microsoft.com/office/drawing/2014/main" id="{358BAA58-C3A9-C1CA-FCCA-C81922C7C7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2725" y="-478"/>
            <a:ext cx="9629274" cy="6857999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928DD85-BB99-450D-A702-2683E0296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40E5BD2-4019-4012-A1AA-628900E6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B0E110-F51B-4636-4244-79503A331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476" y="1162776"/>
            <a:ext cx="3879232" cy="2820222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In between the Limestone layers are layers of “Shale” - a soft rock made from mud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6CD771-5A3C-B35F-F0AF-EED3CE43E060}"/>
              </a:ext>
            </a:extLst>
          </p:cNvPr>
          <p:cNvSpPr txBox="1"/>
          <p:nvPr/>
        </p:nvSpPr>
        <p:spPr>
          <a:xfrm>
            <a:off x="10522227" y="3613666"/>
            <a:ext cx="11794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Limestone</a:t>
            </a:r>
          </a:p>
        </p:txBody>
      </p:sp>
      <p:sp>
        <p:nvSpPr>
          <p:cNvPr id="11" name="Curved Right Arrow 10">
            <a:extLst>
              <a:ext uri="{FF2B5EF4-FFF2-40B4-BE49-F238E27FC236}">
                <a16:creationId xmlns:a16="http://schemas.microsoft.com/office/drawing/2014/main" id="{86B79E73-14FB-E838-3885-B98E1194B691}"/>
              </a:ext>
            </a:extLst>
          </p:cNvPr>
          <p:cNvSpPr/>
          <p:nvPr/>
        </p:nvSpPr>
        <p:spPr>
          <a:xfrm>
            <a:off x="9587949" y="3798332"/>
            <a:ext cx="887897" cy="1077604"/>
          </a:xfrm>
          <a:prstGeom prst="curv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CB5EB6B-F051-950A-F74D-CA3D3053DCBB}"/>
              </a:ext>
            </a:extLst>
          </p:cNvPr>
          <p:cNvGrpSpPr/>
          <p:nvPr/>
        </p:nvGrpSpPr>
        <p:grpSpPr>
          <a:xfrm>
            <a:off x="5696847" y="3429000"/>
            <a:ext cx="1289433" cy="616586"/>
            <a:chOff x="5696847" y="3429000"/>
            <a:chExt cx="1289433" cy="61658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13966D-3E24-5ACA-5DA9-9531F42DA7C7}"/>
                </a:ext>
              </a:extLst>
            </p:cNvPr>
            <p:cNvSpPr txBox="1"/>
            <p:nvPr/>
          </p:nvSpPr>
          <p:spPr>
            <a:xfrm>
              <a:off x="5696847" y="3429000"/>
              <a:ext cx="823223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Shale</a:t>
              </a:r>
            </a:p>
          </p:txBody>
        </p:sp>
        <p:sp>
          <p:nvSpPr>
            <p:cNvPr id="13" name="Curved Left Arrow 12">
              <a:extLst>
                <a:ext uri="{FF2B5EF4-FFF2-40B4-BE49-F238E27FC236}">
                  <a16:creationId xmlns:a16="http://schemas.microsoft.com/office/drawing/2014/main" id="{3A5D94A6-C4A8-55E1-CF89-5C00277294DA}"/>
                </a:ext>
              </a:extLst>
            </p:cNvPr>
            <p:cNvSpPr/>
            <p:nvPr/>
          </p:nvSpPr>
          <p:spPr>
            <a:xfrm rot="19958697">
              <a:off x="6637433" y="3551078"/>
              <a:ext cx="348847" cy="494508"/>
            </a:xfrm>
            <a:prstGeom prst="curvedLef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AF1CE0C-87FA-0EF1-5810-510C524F6842}"/>
              </a:ext>
            </a:extLst>
          </p:cNvPr>
          <p:cNvSpPr txBox="1"/>
          <p:nvPr/>
        </p:nvSpPr>
        <p:spPr>
          <a:xfrm>
            <a:off x="546407" y="458910"/>
            <a:ext cx="648726" cy="781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4000" b="1" dirty="0">
                <a:latin typeface="+mj-lt"/>
              </a:rPr>
              <a:t>9.</a:t>
            </a:r>
          </a:p>
        </p:txBody>
      </p:sp>
    </p:spTree>
    <p:extLst>
      <p:ext uri="{BB962C8B-B14F-4D97-AF65-F5344CB8AC3E}">
        <p14:creationId xmlns:p14="http://schemas.microsoft.com/office/powerpoint/2010/main" val="26980218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537B233-9CDD-4A90-AABB-A8963DEE4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3C8D01-BE9D-0E34-6DD3-4C3C4ACE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818457"/>
            <a:ext cx="3322317" cy="297587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Flint Hills are made of repeating layers of Limestone and Shale – like this:</a:t>
            </a:r>
            <a:b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7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40575EE-C594-4566-BC00-663004E52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17861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10" descr="Timeline&#10;&#10;Description automatically generated">
            <a:extLst>
              <a:ext uri="{FF2B5EF4-FFF2-40B4-BE49-F238E27FC236}">
                <a16:creationId xmlns:a16="http://schemas.microsoft.com/office/drawing/2014/main" id="{C076789E-2349-D5EE-A585-8C534AE8B5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6788" y="1200150"/>
            <a:ext cx="6134100" cy="3898900"/>
          </a:xfr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DE45DF42-E493-C02A-66D9-C03082AFEB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323" y="847689"/>
            <a:ext cx="6964769" cy="5162622"/>
          </a:xfrm>
          <a:prstGeom prst="rect">
            <a:avLst/>
          </a:prstGeom>
        </p:spPr>
      </p:pic>
      <p:sp>
        <p:nvSpPr>
          <p:cNvPr id="6" name="Curved Down Arrow 5">
            <a:extLst>
              <a:ext uri="{FF2B5EF4-FFF2-40B4-BE49-F238E27FC236}">
                <a16:creationId xmlns:a16="http://schemas.microsoft.com/office/drawing/2014/main" id="{AFDB00EC-87C7-FBC6-B3B7-EE5BEE8367A7}"/>
              </a:ext>
            </a:extLst>
          </p:cNvPr>
          <p:cNvSpPr/>
          <p:nvPr/>
        </p:nvSpPr>
        <p:spPr>
          <a:xfrm rot="9415711">
            <a:off x="6670613" y="4493748"/>
            <a:ext cx="3422666" cy="1181936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82BA84-1F46-BC0C-BB0C-8A32DFEFE604}"/>
              </a:ext>
            </a:extLst>
          </p:cNvPr>
          <p:cNvSpPr txBox="1"/>
          <p:nvPr/>
        </p:nvSpPr>
        <p:spPr>
          <a:xfrm>
            <a:off x="470505" y="809442"/>
            <a:ext cx="1568143" cy="781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10.</a:t>
            </a:r>
          </a:p>
        </p:txBody>
      </p:sp>
    </p:spTree>
    <p:extLst>
      <p:ext uri="{BB962C8B-B14F-4D97-AF65-F5344CB8AC3E}">
        <p14:creationId xmlns:p14="http://schemas.microsoft.com/office/powerpoint/2010/main" val="737734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4E5B8A-25B2-6D69-AA43-4B14ED3F3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But…what about the Flint?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200932E-83EC-4559-6392-1A6DE9D086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8761" y="307731"/>
            <a:ext cx="2578475" cy="3997637"/>
          </a:xfrm>
          <a:prstGeom prst="rect">
            <a:avLst/>
          </a:prstGeom>
        </p:spPr>
      </p:pic>
      <p:pic>
        <p:nvPicPr>
          <p:cNvPr id="5" name="Content Placeholder 4" descr="A picture containing meal&#10;&#10;Description automatically generated">
            <a:extLst>
              <a:ext uri="{FF2B5EF4-FFF2-40B4-BE49-F238E27FC236}">
                <a16:creationId xmlns:a16="http://schemas.microsoft.com/office/drawing/2014/main" id="{D4069933-3319-D3EE-13A3-CA73E85BAE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7095475" y="307731"/>
            <a:ext cx="4097052" cy="399763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C0B9374-3503-3383-047A-3C8753524346}"/>
              </a:ext>
            </a:extLst>
          </p:cNvPr>
          <p:cNvSpPr txBox="1"/>
          <p:nvPr/>
        </p:nvSpPr>
        <p:spPr>
          <a:xfrm>
            <a:off x="546406" y="458910"/>
            <a:ext cx="1015693" cy="781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4000" b="1" dirty="0">
                <a:latin typeface="+mj-lt"/>
              </a:rPr>
              <a:t>11.</a:t>
            </a:r>
          </a:p>
        </p:txBody>
      </p:sp>
    </p:spTree>
    <p:extLst>
      <p:ext uri="{BB962C8B-B14F-4D97-AF65-F5344CB8AC3E}">
        <p14:creationId xmlns:p14="http://schemas.microsoft.com/office/powerpoint/2010/main" val="224129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outdoor, ground, rock, stone&#10;&#10;Description automatically generated">
            <a:extLst>
              <a:ext uri="{FF2B5EF4-FFF2-40B4-BE49-F238E27FC236}">
                <a16:creationId xmlns:a16="http://schemas.microsoft.com/office/drawing/2014/main" id="{214B5B42-32E1-93DA-74F0-F701E660D3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49" y="-2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68BF54-60E0-FAB7-8039-90DFFF11D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8906"/>
            <a:ext cx="9792471" cy="205703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Flint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F9259-73D3-E371-7E22-F85287165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181" y="2957665"/>
            <a:ext cx="10143587" cy="3171423"/>
          </a:xfrm>
        </p:spPr>
        <p:txBody>
          <a:bodyPr>
            <a:normAutofit lnSpcReduction="10000"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Is gray, smooth rock</a:t>
            </a:r>
          </a:p>
          <a:p>
            <a:r>
              <a:rPr lang="en-US" sz="3600" dirty="0">
                <a:solidFill>
                  <a:srgbClr val="FFFFFF"/>
                </a:solidFill>
              </a:rPr>
              <a:t>It can have VERY sharp edges</a:t>
            </a:r>
          </a:p>
          <a:p>
            <a:r>
              <a:rPr lang="en-US" sz="3600" dirty="0">
                <a:solidFill>
                  <a:srgbClr val="FFFFFF"/>
                </a:solidFill>
              </a:rPr>
              <a:t>It looks and feels different from the rough Limestone</a:t>
            </a:r>
          </a:p>
          <a:p>
            <a:r>
              <a:rPr lang="en-US" sz="3600" dirty="0">
                <a:solidFill>
                  <a:srgbClr val="FFFFFF"/>
                </a:solidFill>
              </a:rPr>
              <a:t>These 4 rocks have Flint in the middle – surrounded by white Limestone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E9AB831-3AA8-BD82-E264-45A92C0DA7CA}"/>
              </a:ext>
            </a:extLst>
          </p:cNvPr>
          <p:cNvCxnSpPr>
            <a:cxnSpLocks/>
          </p:cNvCxnSpPr>
          <p:nvPr/>
        </p:nvCxnSpPr>
        <p:spPr>
          <a:xfrm>
            <a:off x="2406316" y="1757424"/>
            <a:ext cx="1612833" cy="502233"/>
          </a:xfrm>
          <a:prstGeom prst="straightConnector1">
            <a:avLst/>
          </a:prstGeom>
          <a:ln w="730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8BEE150-3635-6FDB-4313-AF352182CB3E}"/>
              </a:ext>
            </a:extLst>
          </p:cNvPr>
          <p:cNvSpPr txBox="1"/>
          <p:nvPr/>
        </p:nvSpPr>
        <p:spPr>
          <a:xfrm>
            <a:off x="546406" y="458910"/>
            <a:ext cx="1015693" cy="781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12.</a:t>
            </a:r>
          </a:p>
        </p:txBody>
      </p:sp>
    </p:spTree>
    <p:extLst>
      <p:ext uri="{BB962C8B-B14F-4D97-AF65-F5344CB8AC3E}">
        <p14:creationId xmlns:p14="http://schemas.microsoft.com/office/powerpoint/2010/main" val="94659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93FAB6-252B-91CC-BB75-FF2E06A85D3C}"/>
              </a:ext>
            </a:extLst>
          </p:cNvPr>
          <p:cNvSpPr txBox="1"/>
          <p:nvPr/>
        </p:nvSpPr>
        <p:spPr>
          <a:xfrm>
            <a:off x="7686940" y="1300634"/>
            <a:ext cx="4087306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dirty="0">
                <a:latin typeface="+mj-lt"/>
                <a:ea typeface="+mj-ea"/>
                <a:cs typeface="+mj-cs"/>
              </a:rPr>
              <a:t>Flint is found in just some of the Limestone layers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stone, megalith&#10;&#10;Description automatically generated">
            <a:extLst>
              <a:ext uri="{FF2B5EF4-FFF2-40B4-BE49-F238E27FC236}">
                <a16:creationId xmlns:a16="http://schemas.microsoft.com/office/drawing/2014/main" id="{297897D2-006E-C86C-30FA-34A0E20BDE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Curved Right Arrow 6">
            <a:extLst>
              <a:ext uri="{FF2B5EF4-FFF2-40B4-BE49-F238E27FC236}">
                <a16:creationId xmlns:a16="http://schemas.microsoft.com/office/drawing/2014/main" id="{5C0667B5-87C1-4A04-679E-801A6726C40A}"/>
              </a:ext>
            </a:extLst>
          </p:cNvPr>
          <p:cNvSpPr/>
          <p:nvPr/>
        </p:nvSpPr>
        <p:spPr>
          <a:xfrm rot="5400000">
            <a:off x="5918995" y="-1393075"/>
            <a:ext cx="1575702" cy="5971285"/>
          </a:xfrm>
          <a:prstGeom prst="curvedRightArrow">
            <a:avLst>
              <a:gd name="adj1" fmla="val 25000"/>
              <a:gd name="adj2" fmla="val 50000"/>
              <a:gd name="adj3" fmla="val 3525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D02A39-7851-6F7B-EB97-CA1A1851FEA7}"/>
              </a:ext>
            </a:extLst>
          </p:cNvPr>
          <p:cNvSpPr txBox="1"/>
          <p:nvPr/>
        </p:nvSpPr>
        <p:spPr>
          <a:xfrm>
            <a:off x="7188052" y="96830"/>
            <a:ext cx="7589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Where is the Flint?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9389C0-8CD6-7ECE-F9C8-F0AFA72FCF37}"/>
              </a:ext>
            </a:extLst>
          </p:cNvPr>
          <p:cNvSpPr txBox="1"/>
          <p:nvPr/>
        </p:nvSpPr>
        <p:spPr>
          <a:xfrm>
            <a:off x="546406" y="458910"/>
            <a:ext cx="1093039" cy="781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4000" b="1" dirty="0">
                <a:latin typeface="+mj-lt"/>
              </a:rPr>
              <a:t>13.</a:t>
            </a:r>
          </a:p>
        </p:txBody>
      </p:sp>
    </p:spTree>
    <p:extLst>
      <p:ext uri="{BB962C8B-B14F-4D97-AF65-F5344CB8AC3E}">
        <p14:creationId xmlns:p14="http://schemas.microsoft.com/office/powerpoint/2010/main" val="1445575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5D79D4-F3C2-3D10-CDE9-8A8F0AF15200}"/>
              </a:ext>
            </a:extLst>
          </p:cNvPr>
          <p:cNvSpPr txBox="1"/>
          <p:nvPr/>
        </p:nvSpPr>
        <p:spPr>
          <a:xfrm>
            <a:off x="1960517" y="1853480"/>
            <a:ext cx="4836072" cy="2554545"/>
          </a:xfrm>
          <a:prstGeom prst="rect">
            <a:avLst/>
          </a:prstGeom>
          <a:solidFill>
            <a:schemeClr val="bg1">
              <a:lumMod val="95000"/>
              <a:alpha val="69745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Flint was used by Native Americans to make hard, sharp arrowheads.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DA20E1-EDA6-C751-C968-9E524064EB30}"/>
              </a:ext>
            </a:extLst>
          </p:cNvPr>
          <p:cNvSpPr txBox="1"/>
          <p:nvPr/>
        </p:nvSpPr>
        <p:spPr>
          <a:xfrm>
            <a:off x="783771" y="574766"/>
            <a:ext cx="7589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What is Flint good for? </a:t>
            </a:r>
          </a:p>
        </p:txBody>
      </p:sp>
      <p:pic>
        <p:nvPicPr>
          <p:cNvPr id="8" name="Picture 7" descr="A picture containing cloth, blanket&#10;&#10;Description automatically generated">
            <a:extLst>
              <a:ext uri="{FF2B5EF4-FFF2-40B4-BE49-F238E27FC236}">
                <a16:creationId xmlns:a16="http://schemas.microsoft.com/office/drawing/2014/main" id="{A4021B23-39A1-8F0F-DF94-23B2FD7343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9814" y="0"/>
            <a:ext cx="4836072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A2AFFF-8557-0227-AF04-9E36EC08129C}"/>
              </a:ext>
            </a:extLst>
          </p:cNvPr>
          <p:cNvSpPr txBox="1"/>
          <p:nvPr/>
        </p:nvSpPr>
        <p:spPr>
          <a:xfrm>
            <a:off x="411425" y="184058"/>
            <a:ext cx="845876" cy="781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4000" b="1" dirty="0">
                <a:latin typeface="+mj-lt"/>
              </a:rPr>
              <a:t>14.</a:t>
            </a:r>
          </a:p>
        </p:txBody>
      </p:sp>
    </p:spTree>
    <p:extLst>
      <p:ext uri="{BB962C8B-B14F-4D97-AF65-F5344CB8AC3E}">
        <p14:creationId xmlns:p14="http://schemas.microsoft.com/office/powerpoint/2010/main" val="351592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877A40-F51A-CE43-A0ED-E2F2CC9CB6DD}"/>
              </a:ext>
            </a:extLst>
          </p:cNvPr>
          <p:cNvSpPr txBox="1"/>
          <p:nvPr/>
        </p:nvSpPr>
        <p:spPr>
          <a:xfrm>
            <a:off x="783770" y="612866"/>
            <a:ext cx="7589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What is flint good for?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783454-D724-EECF-7417-6958BD1E6D40}"/>
              </a:ext>
            </a:extLst>
          </p:cNvPr>
          <p:cNvSpPr txBox="1"/>
          <p:nvPr/>
        </p:nvSpPr>
        <p:spPr>
          <a:xfrm>
            <a:off x="1073875" y="1830433"/>
            <a:ext cx="7009311" cy="34163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Flint is hard and sharp! </a:t>
            </a:r>
          </a:p>
          <a:p>
            <a:endParaRPr lang="en-US" sz="3600" dirty="0"/>
          </a:p>
          <a:p>
            <a:r>
              <a:rPr lang="en-US" sz="3600" dirty="0"/>
              <a:t>Flint Hills residents who drive on gravel roads (that contain Flint pieces) learn this – they must replace their tires frequently.</a:t>
            </a:r>
          </a:p>
        </p:txBody>
      </p:sp>
      <p:pic>
        <p:nvPicPr>
          <p:cNvPr id="5" name="Picture 4" descr="A close-up of a snake&#10;&#10;Description automatically generated with low confidence">
            <a:extLst>
              <a:ext uri="{FF2B5EF4-FFF2-40B4-BE49-F238E27FC236}">
                <a16:creationId xmlns:a16="http://schemas.microsoft.com/office/drawing/2014/main" id="{BA84F2A5-2AF1-415F-D580-ECBFAC40E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3186" y="958850"/>
            <a:ext cx="3873500" cy="4940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D6E943-935D-AD17-F0A9-7090130A64E3}"/>
              </a:ext>
            </a:extLst>
          </p:cNvPr>
          <p:cNvSpPr txBox="1"/>
          <p:nvPr/>
        </p:nvSpPr>
        <p:spPr>
          <a:xfrm>
            <a:off x="411425" y="184058"/>
            <a:ext cx="845876" cy="781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4000" b="1" dirty="0">
                <a:latin typeface="+mj-lt"/>
              </a:rPr>
              <a:t>15.</a:t>
            </a:r>
          </a:p>
        </p:txBody>
      </p:sp>
    </p:spTree>
    <p:extLst>
      <p:ext uri="{BB962C8B-B14F-4D97-AF65-F5344CB8AC3E}">
        <p14:creationId xmlns:p14="http://schemas.microsoft.com/office/powerpoint/2010/main" val="21357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78B5A1-0523-5028-11C5-5C39621AE1F1}"/>
              </a:ext>
            </a:extLst>
          </p:cNvPr>
          <p:cNvSpPr txBox="1"/>
          <p:nvPr/>
        </p:nvSpPr>
        <p:spPr>
          <a:xfrm>
            <a:off x="1085850" y="412790"/>
            <a:ext cx="998220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The next time you’re hiking in the Flint Hills, be on the lookout for: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63A0E4-8FAF-8B80-C7E1-FF10619B6C7E}"/>
              </a:ext>
            </a:extLst>
          </p:cNvPr>
          <p:cNvSpPr txBox="1"/>
          <p:nvPr/>
        </p:nvSpPr>
        <p:spPr>
          <a:xfrm>
            <a:off x="2819400" y="2228671"/>
            <a:ext cx="8877300" cy="3693319"/>
          </a:xfrm>
          <a:prstGeom prst="rect">
            <a:avLst/>
          </a:prstGeom>
          <a:solidFill>
            <a:schemeClr val="bg1">
              <a:lumMod val="95000"/>
              <a:alpha val="65975"/>
            </a:schemeClr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Limestone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Shale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Flint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4000" dirty="0"/>
              <a:t>The rocks that saved the tallgrass prairie!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C2227D-B036-C26F-A262-6A6ED156F37D}"/>
              </a:ext>
            </a:extLst>
          </p:cNvPr>
          <p:cNvSpPr txBox="1"/>
          <p:nvPr/>
        </p:nvSpPr>
        <p:spPr>
          <a:xfrm>
            <a:off x="411425" y="184058"/>
            <a:ext cx="845876" cy="781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4000" b="1" dirty="0">
                <a:latin typeface="+mj-lt"/>
              </a:rPr>
              <a:t>16.</a:t>
            </a:r>
          </a:p>
        </p:txBody>
      </p:sp>
    </p:spTree>
    <p:extLst>
      <p:ext uri="{BB962C8B-B14F-4D97-AF65-F5344CB8AC3E}">
        <p14:creationId xmlns:p14="http://schemas.microsoft.com/office/powerpoint/2010/main" val="61486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7950B53-DC03-4070-F444-0167E8412FE9}"/>
              </a:ext>
            </a:extLst>
          </p:cNvPr>
          <p:cNvGrpSpPr/>
          <p:nvPr/>
        </p:nvGrpSpPr>
        <p:grpSpPr>
          <a:xfrm>
            <a:off x="2419865" y="2031469"/>
            <a:ext cx="7685903" cy="1397531"/>
            <a:chOff x="5252862" y="4790964"/>
            <a:chExt cx="8297033" cy="1397531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CC8E7A3-89EE-0ACC-3D04-8E676CBEF093}"/>
                </a:ext>
              </a:extLst>
            </p:cNvPr>
            <p:cNvSpPr txBox="1"/>
            <p:nvPr/>
          </p:nvSpPr>
          <p:spPr>
            <a:xfrm>
              <a:off x="7139836" y="4790964"/>
              <a:ext cx="6410059" cy="1323439"/>
            </a:xfrm>
            <a:prstGeom prst="rect">
              <a:avLst/>
            </a:prstGeom>
            <a:solidFill>
              <a:schemeClr val="bg1">
                <a:lumMod val="85000"/>
                <a:alpha val="85994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How did rocks save the tallgrass prairie?</a:t>
              </a:r>
            </a:p>
          </p:txBody>
        </p:sp>
        <p:pic>
          <p:nvPicPr>
            <p:cNvPr id="4" name="Picture 3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3AC17085-D844-1378-4972-67A453314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2862" y="4824724"/>
              <a:ext cx="1742596" cy="1363771"/>
            </a:xfrm>
            <a:prstGeom prst="rect">
              <a:avLst/>
            </a:prstGeom>
            <a:grpFill/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5B98B58-3792-7F38-0EA5-68823D1AFEFA}"/>
              </a:ext>
            </a:extLst>
          </p:cNvPr>
          <p:cNvSpPr txBox="1"/>
          <p:nvPr/>
        </p:nvSpPr>
        <p:spPr>
          <a:xfrm>
            <a:off x="411425" y="184058"/>
            <a:ext cx="845876" cy="781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4000" b="1" dirty="0">
                <a:latin typeface="+mj-lt"/>
              </a:rPr>
              <a:t>17.</a:t>
            </a:r>
          </a:p>
        </p:txBody>
      </p:sp>
    </p:spTree>
    <p:extLst>
      <p:ext uri="{BB962C8B-B14F-4D97-AF65-F5344CB8AC3E}">
        <p14:creationId xmlns:p14="http://schemas.microsoft.com/office/powerpoint/2010/main" val="113335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D62FC796-5D91-B104-930B-1D240BDCCD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7967351" y="-1"/>
            <a:ext cx="4224651" cy="3346705"/>
          </a:xfrm>
          <a:custGeom>
            <a:avLst/>
            <a:gdLst/>
            <a:ahLst/>
            <a:cxnLst/>
            <a:rect l="l" t="t" r="r" b="b"/>
            <a:pathLst>
              <a:path w="422465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224651" y="0"/>
                </a:lnTo>
                <a:lnTo>
                  <a:pt x="422465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Picture 8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D973D851-83B9-74E0-94B2-DF506491CA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3"/>
          <a:stretch/>
        </p:blipFill>
        <p:spPr>
          <a:xfrm>
            <a:off x="4493435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7698564" y="3346461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Picture 4" descr="A picture containing grass, outdoor, field, sky&#10;&#10;Description automatically generated">
            <a:extLst>
              <a:ext uri="{FF2B5EF4-FFF2-40B4-BE49-F238E27FC236}">
                <a16:creationId xmlns:a16="http://schemas.microsoft.com/office/drawing/2014/main" id="{1CD0D050-991F-8358-BDB1-F165C57FDE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1" name="Picture 10" descr="A picture containing sky, smoke, outdoor, fire&#10;&#10;Description automatically generated">
            <a:extLst>
              <a:ext uri="{FF2B5EF4-FFF2-40B4-BE49-F238E27FC236}">
                <a16:creationId xmlns:a16="http://schemas.microsoft.com/office/drawing/2014/main" id="{624F7316-4D56-1451-E2B3-BC97DF2547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090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Picture 2" descr="A herd of sheep grazing in a field&#10;&#10;Description automatically generated with medium confidence">
            <a:extLst>
              <a:ext uri="{FF2B5EF4-FFF2-40B4-BE49-F238E27FC236}">
                <a16:creationId xmlns:a16="http://schemas.microsoft.com/office/drawing/2014/main" id="{ACAC46E4-4314-FF2C-495C-4FEBE47427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-1" y="3511295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0E90770-DF91-2645-AD7D-731AA765425B}"/>
              </a:ext>
            </a:extLst>
          </p:cNvPr>
          <p:cNvGrpSpPr/>
          <p:nvPr/>
        </p:nvGrpSpPr>
        <p:grpSpPr>
          <a:xfrm>
            <a:off x="2436324" y="2730112"/>
            <a:ext cx="7685903" cy="1397531"/>
            <a:chOff x="5252862" y="4790964"/>
            <a:chExt cx="8297033" cy="1397531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B04EBB4-8C80-8D6A-755A-2EA37A0710B5}"/>
                </a:ext>
              </a:extLst>
            </p:cNvPr>
            <p:cNvSpPr txBox="1"/>
            <p:nvPr/>
          </p:nvSpPr>
          <p:spPr>
            <a:xfrm>
              <a:off x="7139836" y="4790964"/>
              <a:ext cx="6410059" cy="1323439"/>
            </a:xfrm>
            <a:prstGeom prst="rect">
              <a:avLst/>
            </a:prstGeom>
            <a:solidFill>
              <a:schemeClr val="bg1">
                <a:lumMod val="85000"/>
                <a:alpha val="85994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What did you learn about the prairie this week?</a:t>
              </a:r>
            </a:p>
          </p:txBody>
        </p:sp>
        <p:pic>
          <p:nvPicPr>
            <p:cNvPr id="16" name="Picture 15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4AB063B4-9D49-E646-7DFE-60AA1D4C9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2862" y="4824724"/>
              <a:ext cx="1742596" cy="1363771"/>
            </a:xfrm>
            <a:prstGeom prst="rect">
              <a:avLst/>
            </a:prstGeom>
            <a:grpFill/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54339DE-CF4D-F0CE-76EA-8F924C00DC44}"/>
              </a:ext>
            </a:extLst>
          </p:cNvPr>
          <p:cNvSpPr txBox="1"/>
          <p:nvPr/>
        </p:nvSpPr>
        <p:spPr>
          <a:xfrm>
            <a:off x="411425" y="184058"/>
            <a:ext cx="845876" cy="781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4000" b="1" dirty="0">
                <a:latin typeface="+mj-lt"/>
              </a:rPr>
              <a:t>18.</a:t>
            </a:r>
          </a:p>
        </p:txBody>
      </p:sp>
    </p:spTree>
    <p:extLst>
      <p:ext uri="{BB962C8B-B14F-4D97-AF65-F5344CB8AC3E}">
        <p14:creationId xmlns:p14="http://schemas.microsoft.com/office/powerpoint/2010/main" val="257005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outdoor, grass, sky, plant&#10;&#10;Description automatically generated">
            <a:extLst>
              <a:ext uri="{FF2B5EF4-FFF2-40B4-BE49-F238E27FC236}">
                <a16:creationId xmlns:a16="http://schemas.microsoft.com/office/drawing/2014/main" id="{06091D4A-2BD3-8A50-14A9-E4D89D7FF6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49" y="-2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D27E0F-B42D-D123-DA4C-5C2C321A7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8906"/>
            <a:ext cx="9792471" cy="20570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The tallgrass prairie is a part of the United States where the grass can grow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VERY tall!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F3BBC8-ECE7-F96F-2038-51BEDE50FED1}"/>
              </a:ext>
            </a:extLst>
          </p:cNvPr>
          <p:cNvSpPr txBox="1"/>
          <p:nvPr/>
        </p:nvSpPr>
        <p:spPr>
          <a:xfrm>
            <a:off x="390805" y="557184"/>
            <a:ext cx="993444" cy="6683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79997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21017BF0-0A93-956F-F48A-3A509CE1C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2" y="1874632"/>
            <a:ext cx="6702552" cy="4256120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1E3DFAB-6E99-F7BD-C114-64D117AFF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8752" y="2020824"/>
            <a:ext cx="3455097" cy="3959352"/>
          </a:xfrm>
        </p:spPr>
        <p:txBody>
          <a:bodyPr anchor="ctr">
            <a:normAutofit/>
          </a:bodyPr>
          <a:lstStyle/>
          <a:p>
            <a:pPr marL="0" indent="0" algn="r">
              <a:lnSpc>
                <a:spcPct val="100000"/>
              </a:lnSpc>
              <a:buNone/>
            </a:pPr>
            <a:endParaRPr lang="en-US" sz="1400" dirty="0">
              <a:latin typeface="+mj-lt"/>
            </a:endParaRPr>
          </a:p>
          <a:p>
            <a:pPr marL="0" indent="0" algn="r">
              <a:lnSpc>
                <a:spcPct val="100000"/>
              </a:lnSpc>
              <a:buNone/>
            </a:pPr>
            <a:endParaRPr lang="en-US" sz="1400" dirty="0">
              <a:latin typeface="+mj-lt"/>
            </a:endParaRPr>
          </a:p>
          <a:p>
            <a:pPr marL="0" indent="0" algn="r">
              <a:lnSpc>
                <a:spcPct val="100000"/>
              </a:lnSpc>
              <a:buNone/>
            </a:pPr>
            <a:endParaRPr lang="en-US" sz="1400" dirty="0">
              <a:latin typeface="+mj-lt"/>
            </a:endParaRPr>
          </a:p>
          <a:p>
            <a:pPr marL="0" indent="0" algn="r">
              <a:lnSpc>
                <a:spcPct val="100000"/>
              </a:lnSpc>
              <a:buNone/>
            </a:pPr>
            <a:endParaRPr lang="en-US" sz="1400" dirty="0">
              <a:latin typeface="+mj-lt"/>
            </a:endParaRPr>
          </a:p>
          <a:p>
            <a:pPr marL="0" indent="0" algn="r">
              <a:lnSpc>
                <a:spcPct val="100000"/>
              </a:lnSpc>
              <a:buNone/>
            </a:pPr>
            <a:endParaRPr lang="en-US" sz="1400" dirty="0">
              <a:latin typeface="+mj-lt"/>
            </a:endParaRPr>
          </a:p>
          <a:p>
            <a:pPr marL="0" indent="0" algn="r">
              <a:lnSpc>
                <a:spcPct val="100000"/>
              </a:lnSpc>
              <a:buNone/>
            </a:pPr>
            <a:endParaRPr lang="en-US" sz="1400" dirty="0">
              <a:latin typeface="+mj-lt"/>
            </a:endParaRPr>
          </a:p>
          <a:p>
            <a:pPr marL="0" indent="0" algn="r">
              <a:lnSpc>
                <a:spcPct val="100000"/>
              </a:lnSpc>
              <a:buNone/>
            </a:pPr>
            <a:r>
              <a:rPr lang="en-US" sz="1400" dirty="0">
                <a:latin typeface="+mj-lt"/>
              </a:rPr>
              <a:t>Author: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>
              <a:latin typeface="+mj-lt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+mj-lt"/>
              </a:rPr>
              <a:t>Jill Haukos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+mj-lt"/>
              </a:rPr>
              <a:t>Konza Environmental Education Program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+mj-lt"/>
              </a:rPr>
              <a:t>Konza Prairie Biological Station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+mj-lt"/>
              </a:rPr>
              <a:t>Manhattan, KS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+mj-lt"/>
              </a:rPr>
              <a:t>© 2023</a:t>
            </a:r>
          </a:p>
        </p:txBody>
      </p:sp>
    </p:spTree>
    <p:extLst>
      <p:ext uri="{BB962C8B-B14F-4D97-AF65-F5344CB8AC3E}">
        <p14:creationId xmlns:p14="http://schemas.microsoft.com/office/powerpoint/2010/main" val="42832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outdoor, sky, ground, dirt&#10;&#10;Description automatically generated">
            <a:extLst>
              <a:ext uri="{FF2B5EF4-FFF2-40B4-BE49-F238E27FC236}">
                <a16:creationId xmlns:a16="http://schemas.microsoft.com/office/drawing/2014/main" id="{EEDB0F3E-86B7-453B-C027-F065CCFCE3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8E4F8D-9DAC-A8A0-9F3B-FE450E081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8" y="231195"/>
            <a:ext cx="9792471" cy="205703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As the prairie became home to more people, they changed the land.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5557A7-03C3-D57C-5B6F-54489C6FAF24}"/>
              </a:ext>
            </a:extLst>
          </p:cNvPr>
          <p:cNvSpPr txBox="1"/>
          <p:nvPr/>
        </p:nvSpPr>
        <p:spPr>
          <a:xfrm>
            <a:off x="0" y="505422"/>
            <a:ext cx="993444" cy="6683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2.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FE49D2-BD8B-CFF6-E138-EDE532603EAF}"/>
              </a:ext>
            </a:extLst>
          </p:cNvPr>
          <p:cNvGrpSpPr/>
          <p:nvPr/>
        </p:nvGrpSpPr>
        <p:grpSpPr>
          <a:xfrm>
            <a:off x="3410465" y="4720364"/>
            <a:ext cx="7685903" cy="1397531"/>
            <a:chOff x="5252862" y="4790964"/>
            <a:chExt cx="8297033" cy="1397531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DE81CB5-3575-1BA3-FBEC-73FD7E8B38A7}"/>
                </a:ext>
              </a:extLst>
            </p:cNvPr>
            <p:cNvSpPr txBox="1"/>
            <p:nvPr/>
          </p:nvSpPr>
          <p:spPr>
            <a:xfrm>
              <a:off x="7139836" y="4790964"/>
              <a:ext cx="6410059" cy="1323439"/>
            </a:xfrm>
            <a:prstGeom prst="rect">
              <a:avLst/>
            </a:prstGeom>
            <a:solidFill>
              <a:schemeClr val="bg1">
                <a:lumMod val="85000"/>
                <a:alpha val="85994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How do you think the settlers changed the land?</a:t>
              </a:r>
            </a:p>
          </p:txBody>
        </p:sp>
        <p:pic>
          <p:nvPicPr>
            <p:cNvPr id="10" name="Picture 9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D7EEB38A-1A65-F15E-FDBB-A782001AB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2862" y="4824724"/>
              <a:ext cx="1742596" cy="1363771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340466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 descr="A picture containing grass, outdoor, sky, plant&#10;&#10;Description automatically generated">
            <a:extLst>
              <a:ext uri="{FF2B5EF4-FFF2-40B4-BE49-F238E27FC236}">
                <a16:creationId xmlns:a16="http://schemas.microsoft.com/office/drawing/2014/main" id="{20EE3EE2-3AFA-9DD7-FFC6-F42A6BAEC7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28FD6D-08A3-949E-036A-39FA90CC1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4951" y="458910"/>
            <a:ext cx="9792471" cy="20570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Most of the tallgrass prairie was turned into farm fields – to grow corn and soybeans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3EB674-21AB-1EA0-7EA4-E044C3E612DD}"/>
              </a:ext>
            </a:extLst>
          </p:cNvPr>
          <p:cNvSpPr txBox="1"/>
          <p:nvPr/>
        </p:nvSpPr>
        <p:spPr>
          <a:xfrm>
            <a:off x="546407" y="458910"/>
            <a:ext cx="648726" cy="781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4000" b="1" dirty="0">
                <a:solidFill>
                  <a:srgbClr val="FFFFFF"/>
                </a:solidFill>
                <a:latin typeface="+mj-lt"/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182097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F4A3A-5BF5-6EF7-66ED-EC5450700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133" y="577544"/>
            <a:ext cx="9579015" cy="1325563"/>
          </a:xfrm>
          <a:solidFill>
            <a:schemeClr val="bg1">
              <a:alpha val="55088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But, not all of the tallgrass prairie could be plowed. It was just too rocky!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4E1BE1-AC7D-9BD2-B10D-F86CD5C99F51}"/>
              </a:ext>
            </a:extLst>
          </p:cNvPr>
          <p:cNvSpPr txBox="1"/>
          <p:nvPr/>
        </p:nvSpPr>
        <p:spPr>
          <a:xfrm>
            <a:off x="546407" y="458910"/>
            <a:ext cx="648726" cy="781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414402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5F28-16CD-7843-4B5B-CBABDF734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32145" cy="1325563"/>
          </a:xfrm>
          <a:solidFill>
            <a:schemeClr val="bg1">
              <a:lumMod val="95000"/>
              <a:alpha val="56773"/>
            </a:schemeClr>
          </a:solidFill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accent5">
                    <a:lumMod val="50000"/>
                  </a:schemeClr>
                </a:solidFill>
              </a:rPr>
              <a:t>These are the Flint Hills!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7C943-50AF-777B-1FF2-93B15821C8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These hills are in Kansas and Oklahoma</a:t>
            </a:r>
          </a:p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They have very rocky soil – that can never be plowed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D35830-F22C-4BAB-1010-0C2D89F0A32E}"/>
              </a:ext>
            </a:extLst>
          </p:cNvPr>
          <p:cNvSpPr txBox="1"/>
          <p:nvPr/>
        </p:nvSpPr>
        <p:spPr>
          <a:xfrm>
            <a:off x="189474" y="586033"/>
            <a:ext cx="648726" cy="781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5.</a:t>
            </a:r>
          </a:p>
        </p:txBody>
      </p:sp>
    </p:spTree>
    <p:extLst>
      <p:ext uri="{BB962C8B-B14F-4D97-AF65-F5344CB8AC3E}">
        <p14:creationId xmlns:p14="http://schemas.microsoft.com/office/powerpoint/2010/main" val="69818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0EEBD47-F1FE-50BF-8C32-2B670221B5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8758" y="643466"/>
            <a:ext cx="5571067" cy="557106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1E62AE9-CFAA-C471-D7DF-6BB8BFE21EBB}"/>
              </a:ext>
            </a:extLst>
          </p:cNvPr>
          <p:cNvGrpSpPr/>
          <p:nvPr/>
        </p:nvGrpSpPr>
        <p:grpSpPr>
          <a:xfrm>
            <a:off x="5127459" y="2112797"/>
            <a:ext cx="2924623" cy="1868578"/>
            <a:chOff x="5106194" y="1974574"/>
            <a:chExt cx="2924623" cy="1868578"/>
          </a:xfrm>
        </p:grpSpPr>
        <p:sp>
          <p:nvSpPr>
            <p:cNvPr id="6" name="Curved Right Arrow 5">
              <a:extLst>
                <a:ext uri="{FF2B5EF4-FFF2-40B4-BE49-F238E27FC236}">
                  <a16:creationId xmlns:a16="http://schemas.microsoft.com/office/drawing/2014/main" id="{A14C99FA-5161-C8E0-9D9E-A6D28DC42D19}"/>
                </a:ext>
              </a:extLst>
            </p:cNvPr>
            <p:cNvSpPr/>
            <p:nvPr/>
          </p:nvSpPr>
          <p:spPr>
            <a:xfrm rot="21272622">
              <a:off x="5106194" y="2125289"/>
              <a:ext cx="941089" cy="1717863"/>
            </a:xfrm>
            <a:prstGeom prst="curvedRightArrow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AB6065C-8DAF-E5D3-65B9-3B0E8A74AE02}"/>
                </a:ext>
              </a:extLst>
            </p:cNvPr>
            <p:cNvSpPr txBox="1"/>
            <p:nvPr/>
          </p:nvSpPr>
          <p:spPr>
            <a:xfrm>
              <a:off x="5963478" y="1974574"/>
              <a:ext cx="2067339" cy="37106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The Flint Hills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76EE818-4D0D-67AF-E793-D2548578F7AF}"/>
              </a:ext>
            </a:extLst>
          </p:cNvPr>
          <p:cNvGrpSpPr/>
          <p:nvPr/>
        </p:nvGrpSpPr>
        <p:grpSpPr>
          <a:xfrm>
            <a:off x="6126824" y="2283589"/>
            <a:ext cx="4880990" cy="2744016"/>
            <a:chOff x="6303845" y="2345635"/>
            <a:chExt cx="4880990" cy="274401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89F7C73-1AFC-AB1E-6646-9FAAFC96064B}"/>
                </a:ext>
              </a:extLst>
            </p:cNvPr>
            <p:cNvSpPr txBox="1"/>
            <p:nvPr/>
          </p:nvSpPr>
          <p:spPr>
            <a:xfrm>
              <a:off x="9024730" y="2345635"/>
              <a:ext cx="2160105" cy="23083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/>
                <a:t>Most of the light green land was prairie – it has been plowed into farm fields</a:t>
              </a:r>
            </a:p>
          </p:txBody>
        </p:sp>
        <p:sp>
          <p:nvSpPr>
            <p:cNvPr id="10" name="Curved Left Arrow 9">
              <a:extLst>
                <a:ext uri="{FF2B5EF4-FFF2-40B4-BE49-F238E27FC236}">
                  <a16:creationId xmlns:a16="http://schemas.microsoft.com/office/drawing/2014/main" id="{4A2D2D5C-CDF9-310C-3953-8E0BD7F1F460}"/>
                </a:ext>
              </a:extLst>
            </p:cNvPr>
            <p:cNvSpPr/>
            <p:nvPr/>
          </p:nvSpPr>
          <p:spPr>
            <a:xfrm rot="6376883">
              <a:off x="7505171" y="2839544"/>
              <a:ext cx="1048781" cy="3451433"/>
            </a:xfrm>
            <a:prstGeom prst="curvedLeftArrow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06EC67A-4BC6-056B-CAD7-D052C427CA72}"/>
              </a:ext>
            </a:extLst>
          </p:cNvPr>
          <p:cNvSpPr txBox="1"/>
          <p:nvPr/>
        </p:nvSpPr>
        <p:spPr>
          <a:xfrm>
            <a:off x="546407" y="458910"/>
            <a:ext cx="648726" cy="781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6.</a:t>
            </a:r>
          </a:p>
        </p:txBody>
      </p:sp>
    </p:spTree>
    <p:extLst>
      <p:ext uri="{BB962C8B-B14F-4D97-AF65-F5344CB8AC3E}">
        <p14:creationId xmlns:p14="http://schemas.microsoft.com/office/powerpoint/2010/main" val="418594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1C8CC-268E-B00C-D72F-E050B758C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571" y="6392236"/>
            <a:ext cx="10518776" cy="678416"/>
          </a:xfrm>
        </p:spPr>
        <p:txBody>
          <a:bodyPr vert="horz" wrap="square" lIns="91440" tIns="45720" rIns="91440" bIns="45720" rtlCol="0" anchor="b">
            <a:normAutofit fontScale="90000"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Here are the Flint Hills - can you see the layers or ripples in the hills? </a:t>
            </a:r>
            <a:br>
              <a:rPr lang="en-US" sz="4000" dirty="0">
                <a:solidFill>
                  <a:schemeClr val="bg1"/>
                </a:solidFill>
              </a:rPr>
            </a:br>
            <a:br>
              <a:rPr lang="en-US" sz="4000" dirty="0">
                <a:solidFill>
                  <a:schemeClr val="bg1"/>
                </a:solidFill>
              </a:rPr>
            </a:br>
            <a:br>
              <a:rPr lang="en-US" sz="4000" dirty="0">
                <a:solidFill>
                  <a:schemeClr val="bg1"/>
                </a:solidFill>
              </a:rPr>
            </a:b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473A7282-2204-D92E-B1D1-345F55C4D4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3657590"/>
          </a:xfrm>
          <a:custGeom>
            <a:avLst/>
            <a:gdLst/>
            <a:ahLst/>
            <a:cxnLst/>
            <a:rect l="l" t="t" r="r" b="b"/>
            <a:pathLst>
              <a:path w="12192000" h="3657600">
                <a:moveTo>
                  <a:pt x="7230262" y="3468462"/>
                </a:moveTo>
                <a:lnTo>
                  <a:pt x="7197115" y="3474938"/>
                </a:lnTo>
                <a:lnTo>
                  <a:pt x="7214545" y="3473344"/>
                </a:lnTo>
                <a:cubicBezTo>
                  <a:pt x="7220308" y="3472558"/>
                  <a:pt x="7225785" y="3471224"/>
                  <a:pt x="7230262" y="3468462"/>
                </a:cubicBezTo>
                <a:close/>
                <a:moveTo>
                  <a:pt x="7009120" y="3411863"/>
                </a:moveTo>
                <a:lnTo>
                  <a:pt x="7021563" y="3422955"/>
                </a:lnTo>
                <a:lnTo>
                  <a:pt x="7021563" y="3422954"/>
                </a:lnTo>
                <a:close/>
                <a:moveTo>
                  <a:pt x="7768443" y="3303674"/>
                </a:moveTo>
                <a:lnTo>
                  <a:pt x="7768443" y="3303675"/>
                </a:lnTo>
                <a:lnTo>
                  <a:pt x="7792447" y="3326153"/>
                </a:lnTo>
                <a:cubicBezTo>
                  <a:pt x="7785969" y="3320057"/>
                  <a:pt x="7779301" y="3313961"/>
                  <a:pt x="7768443" y="3303674"/>
                </a:cubicBezTo>
                <a:close/>
                <a:moveTo>
                  <a:pt x="4038748" y="3301555"/>
                </a:moveTo>
                <a:lnTo>
                  <a:pt x="4030517" y="3313199"/>
                </a:lnTo>
                <a:cubicBezTo>
                  <a:pt x="4026230" y="3321105"/>
                  <a:pt x="4021242" y="3327345"/>
                  <a:pt x="4015609" y="3332050"/>
                </a:cubicBezTo>
                <a:lnTo>
                  <a:pt x="3996845" y="3341704"/>
                </a:lnTo>
                <a:cubicBezTo>
                  <a:pt x="4010562" y="3338155"/>
                  <a:pt x="4021944" y="3329011"/>
                  <a:pt x="4030518" y="3313199"/>
                </a:cubicBezTo>
                <a:close/>
                <a:moveTo>
                  <a:pt x="6245343" y="3298149"/>
                </a:moveTo>
                <a:lnTo>
                  <a:pt x="6274406" y="3304945"/>
                </a:lnTo>
                <a:lnTo>
                  <a:pt x="6291247" y="3311262"/>
                </a:lnTo>
                <a:lnTo>
                  <a:pt x="6291385" y="3311314"/>
                </a:lnTo>
                <a:lnTo>
                  <a:pt x="6306284" y="3317152"/>
                </a:lnTo>
                <a:lnTo>
                  <a:pt x="6308075" y="3317568"/>
                </a:lnTo>
                <a:lnTo>
                  <a:pt x="6313855" y="3319733"/>
                </a:lnTo>
                <a:cubicBezTo>
                  <a:pt x="6321454" y="3322121"/>
                  <a:pt x="6329151" y="3323858"/>
                  <a:pt x="6337048" y="3324296"/>
                </a:cubicBezTo>
                <a:lnTo>
                  <a:pt x="6308075" y="3317568"/>
                </a:lnTo>
                <a:lnTo>
                  <a:pt x="6291385" y="3311314"/>
                </a:lnTo>
                <a:lnTo>
                  <a:pt x="6276197" y="3305364"/>
                </a:lnTo>
                <a:lnTo>
                  <a:pt x="6274406" y="3304945"/>
                </a:lnTo>
                <a:lnTo>
                  <a:pt x="6268613" y="3302771"/>
                </a:lnTo>
                <a:cubicBezTo>
                  <a:pt x="6260996" y="3300370"/>
                  <a:pt x="6253273" y="3298613"/>
                  <a:pt x="6245343" y="3298149"/>
                </a:cubicBezTo>
                <a:close/>
                <a:moveTo>
                  <a:pt x="6558837" y="3268317"/>
                </a:moveTo>
                <a:cubicBezTo>
                  <a:pt x="6548970" y="3267668"/>
                  <a:pt x="6539355" y="3268073"/>
                  <a:pt x="6529984" y="3269763"/>
                </a:cubicBezTo>
                <a:lnTo>
                  <a:pt x="6589207" y="3273193"/>
                </a:lnTo>
                <a:cubicBezTo>
                  <a:pt x="6578825" y="3270668"/>
                  <a:pt x="6568705" y="3268966"/>
                  <a:pt x="6558837" y="3268317"/>
                </a:cubicBezTo>
                <a:close/>
                <a:moveTo>
                  <a:pt x="4834454" y="3207659"/>
                </a:moveTo>
                <a:cubicBezTo>
                  <a:pt x="4849504" y="3224138"/>
                  <a:pt x="4866316" y="3230376"/>
                  <a:pt x="4883986" y="3231901"/>
                </a:cubicBezTo>
                <a:lnTo>
                  <a:pt x="4858238" y="3225387"/>
                </a:lnTo>
                <a:cubicBezTo>
                  <a:pt x="4849945" y="3221578"/>
                  <a:pt x="4841981" y="3215898"/>
                  <a:pt x="4834454" y="3207659"/>
                </a:cubicBezTo>
                <a:close/>
                <a:moveTo>
                  <a:pt x="5056443" y="3205325"/>
                </a:moveTo>
                <a:lnTo>
                  <a:pt x="5072589" y="3206105"/>
                </a:lnTo>
                <a:cubicBezTo>
                  <a:pt x="5078053" y="3207563"/>
                  <a:pt x="5083590" y="3210326"/>
                  <a:pt x="5089162" y="3214707"/>
                </a:cubicBezTo>
                <a:cubicBezTo>
                  <a:pt x="5078020" y="3205944"/>
                  <a:pt x="5067015" y="3203658"/>
                  <a:pt x="5056443" y="3205325"/>
                </a:cubicBezTo>
                <a:close/>
                <a:moveTo>
                  <a:pt x="739852" y="2905443"/>
                </a:moveTo>
                <a:cubicBezTo>
                  <a:pt x="733899" y="2911992"/>
                  <a:pt x="728660" y="2919613"/>
                  <a:pt x="724278" y="2926662"/>
                </a:cubicBezTo>
                <a:cubicBezTo>
                  <a:pt x="719849" y="2933806"/>
                  <a:pt x="714527" y="2939152"/>
                  <a:pt x="708621" y="2942822"/>
                </a:cubicBezTo>
                <a:lnTo>
                  <a:pt x="691439" y="2948297"/>
                </a:lnTo>
                <a:lnTo>
                  <a:pt x="708622" y="2942822"/>
                </a:lnTo>
                <a:cubicBezTo>
                  <a:pt x="714527" y="2939152"/>
                  <a:pt x="719849" y="2933806"/>
                  <a:pt x="724279" y="2926662"/>
                </a:cubicBezTo>
                <a:cubicBezTo>
                  <a:pt x="728660" y="2919613"/>
                  <a:pt x="733899" y="2911992"/>
                  <a:pt x="739852" y="2905443"/>
                </a:cubicBezTo>
                <a:close/>
                <a:moveTo>
                  <a:pt x="8934151" y="2836933"/>
                </a:moveTo>
                <a:cubicBezTo>
                  <a:pt x="8940248" y="2842173"/>
                  <a:pt x="8947058" y="2847506"/>
                  <a:pt x="8954249" y="2851864"/>
                </a:cubicBezTo>
                <a:lnTo>
                  <a:pt x="8962389" y="2855163"/>
                </a:lnTo>
                <a:lnTo>
                  <a:pt x="8954250" y="2851864"/>
                </a:lnTo>
                <a:cubicBezTo>
                  <a:pt x="8947058" y="2847506"/>
                  <a:pt x="8940248" y="2842173"/>
                  <a:pt x="8934151" y="2836933"/>
                </a:cubicBezTo>
                <a:close/>
                <a:moveTo>
                  <a:pt x="2314816" y="2835337"/>
                </a:moveTo>
                <a:cubicBezTo>
                  <a:pt x="2309720" y="2836314"/>
                  <a:pt x="2304339" y="2838362"/>
                  <a:pt x="2300909" y="2840743"/>
                </a:cubicBezTo>
                <a:cubicBezTo>
                  <a:pt x="2267856" y="2863985"/>
                  <a:pt x="2242281" y="2875891"/>
                  <a:pt x="2216515" y="2876487"/>
                </a:cubicBezTo>
                <a:cubicBezTo>
                  <a:pt x="2242281" y="2875891"/>
                  <a:pt x="2267856" y="2863985"/>
                  <a:pt x="2300910" y="2840743"/>
                </a:cubicBezTo>
                <a:close/>
                <a:moveTo>
                  <a:pt x="1916629" y="2813600"/>
                </a:moveTo>
                <a:lnTo>
                  <a:pt x="1907132" y="2816930"/>
                </a:lnTo>
                <a:lnTo>
                  <a:pt x="1866619" y="2826615"/>
                </a:lnTo>
                <a:lnTo>
                  <a:pt x="1907133" y="2816930"/>
                </a:lnTo>
                <a:close/>
                <a:moveTo>
                  <a:pt x="2058204" y="2802832"/>
                </a:moveTo>
                <a:cubicBezTo>
                  <a:pt x="2076636" y="2804546"/>
                  <a:pt x="2095174" y="2805403"/>
                  <a:pt x="2108194" y="2817539"/>
                </a:cubicBezTo>
                <a:cubicBezTo>
                  <a:pt x="2095175" y="2805403"/>
                  <a:pt x="2076636" y="2804546"/>
                  <a:pt x="2058204" y="280283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810707"/>
                </a:lnTo>
                <a:cubicBezTo>
                  <a:pt x="12192000" y="826330"/>
                  <a:pt x="12192000" y="835855"/>
                  <a:pt x="12192000" y="845570"/>
                </a:cubicBezTo>
                <a:lnTo>
                  <a:pt x="12192000" y="1243302"/>
                </a:lnTo>
                <a:lnTo>
                  <a:pt x="12160947" y="1271923"/>
                </a:lnTo>
                <a:cubicBezTo>
                  <a:pt x="12118083" y="1293449"/>
                  <a:pt x="12072360" y="1312882"/>
                  <a:pt x="12026448" y="1332123"/>
                </a:cubicBezTo>
                <a:cubicBezTo>
                  <a:pt x="12013114" y="1337649"/>
                  <a:pt x="11998443" y="1340697"/>
                  <a:pt x="11986443" y="1348126"/>
                </a:cubicBezTo>
                <a:cubicBezTo>
                  <a:pt x="11931195" y="1382036"/>
                  <a:pt x="11877664" y="1418614"/>
                  <a:pt x="11821656" y="1451191"/>
                </a:cubicBezTo>
                <a:cubicBezTo>
                  <a:pt x="11763931" y="1484910"/>
                  <a:pt x="11712304" y="1524726"/>
                  <a:pt x="11672489" y="1578639"/>
                </a:cubicBezTo>
                <a:cubicBezTo>
                  <a:pt x="11635529" y="1628743"/>
                  <a:pt x="11599714" y="1679607"/>
                  <a:pt x="11562947" y="1729900"/>
                </a:cubicBezTo>
                <a:cubicBezTo>
                  <a:pt x="11553613" y="1742665"/>
                  <a:pt x="11545039" y="1757715"/>
                  <a:pt x="11532275" y="1765907"/>
                </a:cubicBezTo>
                <a:cubicBezTo>
                  <a:pt x="11505795" y="1783052"/>
                  <a:pt x="11476838" y="1796959"/>
                  <a:pt x="11448453" y="1811057"/>
                </a:cubicBezTo>
                <a:cubicBezTo>
                  <a:pt x="11424069" y="1823059"/>
                  <a:pt x="11398160" y="1832011"/>
                  <a:pt x="11374346" y="1844966"/>
                </a:cubicBezTo>
                <a:cubicBezTo>
                  <a:pt x="11355296" y="1855255"/>
                  <a:pt x="11338339" y="1869543"/>
                  <a:pt x="11320623" y="1882497"/>
                </a:cubicBezTo>
                <a:cubicBezTo>
                  <a:pt x="11305192" y="1893736"/>
                  <a:pt x="11288238" y="1903452"/>
                  <a:pt x="11275283" y="1916978"/>
                </a:cubicBezTo>
                <a:cubicBezTo>
                  <a:pt x="11243658" y="1949745"/>
                  <a:pt x="11211843" y="1981940"/>
                  <a:pt x="11172600" y="2006136"/>
                </a:cubicBezTo>
                <a:cubicBezTo>
                  <a:pt x="11133927" y="2030138"/>
                  <a:pt x="11097350" y="2057001"/>
                  <a:pt x="11058869" y="2081386"/>
                </a:cubicBezTo>
                <a:cubicBezTo>
                  <a:pt x="11021146" y="2105199"/>
                  <a:pt x="10987046" y="2131297"/>
                  <a:pt x="10967423" y="2173591"/>
                </a:cubicBezTo>
                <a:cubicBezTo>
                  <a:pt x="10958661" y="2192259"/>
                  <a:pt x="10946279" y="2212644"/>
                  <a:pt x="10929704" y="2223503"/>
                </a:cubicBezTo>
                <a:cubicBezTo>
                  <a:pt x="10906081" y="2238934"/>
                  <a:pt x="10876171" y="2244459"/>
                  <a:pt x="10850453" y="2257603"/>
                </a:cubicBezTo>
                <a:cubicBezTo>
                  <a:pt x="10820162" y="2273034"/>
                  <a:pt x="10785111" y="2286370"/>
                  <a:pt x="10764534" y="2310945"/>
                </a:cubicBezTo>
                <a:cubicBezTo>
                  <a:pt x="10746246" y="2332855"/>
                  <a:pt x="10727767" y="2349999"/>
                  <a:pt x="10703573" y="2363905"/>
                </a:cubicBezTo>
                <a:cubicBezTo>
                  <a:pt x="10686617" y="2373622"/>
                  <a:pt x="10674046" y="2391338"/>
                  <a:pt x="10656519" y="2399340"/>
                </a:cubicBezTo>
                <a:cubicBezTo>
                  <a:pt x="10633467" y="2410009"/>
                  <a:pt x="10610225" y="2418391"/>
                  <a:pt x="10590031" y="2434966"/>
                </a:cubicBezTo>
                <a:cubicBezTo>
                  <a:pt x="10569075" y="2452110"/>
                  <a:pt x="10545263" y="2465636"/>
                  <a:pt x="10523354" y="2481639"/>
                </a:cubicBezTo>
                <a:cubicBezTo>
                  <a:pt x="10511734" y="2490211"/>
                  <a:pt x="10502208" y="2501451"/>
                  <a:pt x="10490969" y="2510406"/>
                </a:cubicBezTo>
                <a:cubicBezTo>
                  <a:pt x="10470394" y="2526788"/>
                  <a:pt x="10449438" y="2542791"/>
                  <a:pt x="10428291" y="2558222"/>
                </a:cubicBezTo>
                <a:cubicBezTo>
                  <a:pt x="10407146" y="2573655"/>
                  <a:pt x="10386952" y="2591561"/>
                  <a:pt x="10363709" y="2602801"/>
                </a:cubicBezTo>
                <a:cubicBezTo>
                  <a:pt x="10324086" y="2621851"/>
                  <a:pt x="10280840" y="2633282"/>
                  <a:pt x="10242357" y="2653857"/>
                </a:cubicBezTo>
                <a:cubicBezTo>
                  <a:pt x="10203304" y="2674811"/>
                  <a:pt x="10166536" y="2701103"/>
                  <a:pt x="10131863" y="2728915"/>
                </a:cubicBezTo>
                <a:cubicBezTo>
                  <a:pt x="10104430" y="2750824"/>
                  <a:pt x="10078713" y="2772543"/>
                  <a:pt x="10044230" y="2783782"/>
                </a:cubicBezTo>
                <a:cubicBezTo>
                  <a:pt x="10024990" y="2790070"/>
                  <a:pt x="10004797" y="2803786"/>
                  <a:pt x="9993175" y="2819789"/>
                </a:cubicBezTo>
                <a:cubicBezTo>
                  <a:pt x="9968027" y="2854649"/>
                  <a:pt x="9935832" y="2879226"/>
                  <a:pt x="9899446" y="2900182"/>
                </a:cubicBezTo>
                <a:cubicBezTo>
                  <a:pt x="9850865" y="2928376"/>
                  <a:pt x="9802858" y="2957143"/>
                  <a:pt x="9754088" y="2984766"/>
                </a:cubicBezTo>
                <a:cubicBezTo>
                  <a:pt x="9725323" y="3001151"/>
                  <a:pt x="9696749" y="3018485"/>
                  <a:pt x="9666265" y="3030488"/>
                </a:cubicBezTo>
                <a:cubicBezTo>
                  <a:pt x="9603971" y="3055255"/>
                  <a:pt x="9540152" y="3076399"/>
                  <a:pt x="9477283" y="3099451"/>
                </a:cubicBezTo>
                <a:cubicBezTo>
                  <a:pt x="9456709" y="3106880"/>
                  <a:pt x="9437278" y="3117549"/>
                  <a:pt x="9416321" y="3124026"/>
                </a:cubicBezTo>
                <a:cubicBezTo>
                  <a:pt x="9393650" y="3131075"/>
                  <a:pt x="9369267" y="3133171"/>
                  <a:pt x="9346597" y="3140219"/>
                </a:cubicBezTo>
                <a:cubicBezTo>
                  <a:pt x="9308875" y="3151840"/>
                  <a:pt x="9272298" y="3166701"/>
                  <a:pt x="9234579" y="3178511"/>
                </a:cubicBezTo>
                <a:cubicBezTo>
                  <a:pt x="9161805" y="3201182"/>
                  <a:pt x="9088840" y="3222899"/>
                  <a:pt x="9015878" y="3244426"/>
                </a:cubicBezTo>
                <a:cubicBezTo>
                  <a:pt x="9000257" y="3248999"/>
                  <a:pt x="8983301" y="3249570"/>
                  <a:pt x="8967871" y="3254523"/>
                </a:cubicBezTo>
                <a:cubicBezTo>
                  <a:pt x="8926911" y="3267859"/>
                  <a:pt x="8886142" y="3282336"/>
                  <a:pt x="8845565" y="3297007"/>
                </a:cubicBezTo>
                <a:cubicBezTo>
                  <a:pt x="8820990" y="3305961"/>
                  <a:pt x="8796985" y="3317009"/>
                  <a:pt x="8772219" y="3325582"/>
                </a:cubicBezTo>
                <a:cubicBezTo>
                  <a:pt x="8752407" y="3332440"/>
                  <a:pt x="8732023" y="3337774"/>
                  <a:pt x="8711448" y="3341966"/>
                </a:cubicBezTo>
                <a:cubicBezTo>
                  <a:pt x="8693731" y="3345586"/>
                  <a:pt x="8675253" y="3345203"/>
                  <a:pt x="8657726" y="3349586"/>
                </a:cubicBezTo>
                <a:cubicBezTo>
                  <a:pt x="8610288" y="3361397"/>
                  <a:pt x="8563425" y="3374733"/>
                  <a:pt x="8516369" y="3387305"/>
                </a:cubicBezTo>
                <a:cubicBezTo>
                  <a:pt x="8497511" y="3392259"/>
                  <a:pt x="8478269" y="3395880"/>
                  <a:pt x="8459979" y="3402166"/>
                </a:cubicBezTo>
                <a:cubicBezTo>
                  <a:pt x="8411019" y="3418741"/>
                  <a:pt x="8362822" y="3437599"/>
                  <a:pt x="8313671" y="3453222"/>
                </a:cubicBezTo>
                <a:cubicBezTo>
                  <a:pt x="8272903" y="3466176"/>
                  <a:pt x="8230992" y="3475510"/>
                  <a:pt x="8189651" y="3486941"/>
                </a:cubicBezTo>
                <a:cubicBezTo>
                  <a:pt x="8172124" y="3491895"/>
                  <a:pt x="8155359" y="3498943"/>
                  <a:pt x="8137835" y="3503134"/>
                </a:cubicBezTo>
                <a:cubicBezTo>
                  <a:pt x="8098590" y="3512659"/>
                  <a:pt x="8058774" y="3520659"/>
                  <a:pt x="8019339" y="3530186"/>
                </a:cubicBezTo>
                <a:cubicBezTo>
                  <a:pt x="7996859" y="3535710"/>
                  <a:pt x="7975142" y="3545617"/>
                  <a:pt x="7952280" y="3549237"/>
                </a:cubicBezTo>
                <a:cubicBezTo>
                  <a:pt x="7897987" y="3557809"/>
                  <a:pt x="7843311" y="3563905"/>
                  <a:pt x="7788636" y="3570763"/>
                </a:cubicBezTo>
                <a:cubicBezTo>
                  <a:pt x="7732247" y="3577811"/>
                  <a:pt x="7676047" y="3585242"/>
                  <a:pt x="7619655" y="3591528"/>
                </a:cubicBezTo>
                <a:cubicBezTo>
                  <a:pt x="7588795" y="3594768"/>
                  <a:pt x="7557742" y="3595338"/>
                  <a:pt x="7526880" y="3598386"/>
                </a:cubicBezTo>
                <a:cubicBezTo>
                  <a:pt x="7499828" y="3601055"/>
                  <a:pt x="7472967" y="3606007"/>
                  <a:pt x="7445916" y="3609247"/>
                </a:cubicBezTo>
                <a:cubicBezTo>
                  <a:pt x="7422483" y="3611913"/>
                  <a:pt x="7398860" y="3613437"/>
                  <a:pt x="7375428" y="3616105"/>
                </a:cubicBezTo>
                <a:cubicBezTo>
                  <a:pt x="7337899" y="3620485"/>
                  <a:pt x="7300559" y="3625439"/>
                  <a:pt x="7263220" y="3630011"/>
                </a:cubicBezTo>
                <a:cubicBezTo>
                  <a:pt x="7247599" y="3631726"/>
                  <a:pt x="7231214" y="3636488"/>
                  <a:pt x="7216547" y="3633632"/>
                </a:cubicBezTo>
                <a:cubicBezTo>
                  <a:pt x="7179587" y="3626391"/>
                  <a:pt x="7143199" y="3628487"/>
                  <a:pt x="7106432" y="3633440"/>
                </a:cubicBezTo>
                <a:cubicBezTo>
                  <a:pt x="7093860" y="3635155"/>
                  <a:pt x="7080334" y="3634774"/>
                  <a:pt x="7068141" y="3631536"/>
                </a:cubicBezTo>
                <a:cubicBezTo>
                  <a:pt x="7043184" y="3625057"/>
                  <a:pt x="7018991" y="3615913"/>
                  <a:pt x="6994415" y="3607913"/>
                </a:cubicBezTo>
                <a:cubicBezTo>
                  <a:pt x="6991747" y="3606961"/>
                  <a:pt x="6988509" y="3606769"/>
                  <a:pt x="6985653" y="3606199"/>
                </a:cubicBezTo>
                <a:cubicBezTo>
                  <a:pt x="6969457" y="3602959"/>
                  <a:pt x="6953457" y="3599720"/>
                  <a:pt x="6937263" y="3596863"/>
                </a:cubicBezTo>
                <a:cubicBezTo>
                  <a:pt x="6928501" y="3595338"/>
                  <a:pt x="6919547" y="3595149"/>
                  <a:pt x="6910782" y="3593814"/>
                </a:cubicBezTo>
                <a:cubicBezTo>
                  <a:pt x="6876872" y="3588480"/>
                  <a:pt x="6839534" y="3597434"/>
                  <a:pt x="6810195" y="3574384"/>
                </a:cubicBezTo>
                <a:cubicBezTo>
                  <a:pt x="6791144" y="3559523"/>
                  <a:pt x="6772665" y="3562953"/>
                  <a:pt x="6752283" y="3565239"/>
                </a:cubicBezTo>
                <a:cubicBezTo>
                  <a:pt x="6736851" y="3566953"/>
                  <a:pt x="6721038" y="3566382"/>
                  <a:pt x="6705417" y="3566574"/>
                </a:cubicBezTo>
                <a:cubicBezTo>
                  <a:pt x="6677984" y="3567143"/>
                  <a:pt x="6650551" y="3567335"/>
                  <a:pt x="6623118" y="3568287"/>
                </a:cubicBezTo>
                <a:cubicBezTo>
                  <a:pt x="6614353" y="3568667"/>
                  <a:pt x="6605401" y="3573432"/>
                  <a:pt x="6596828" y="3572670"/>
                </a:cubicBezTo>
                <a:cubicBezTo>
                  <a:pt x="6557201" y="3569049"/>
                  <a:pt x="6517576" y="3563334"/>
                  <a:pt x="6477951" y="3560095"/>
                </a:cubicBezTo>
                <a:cubicBezTo>
                  <a:pt x="6455472" y="3558191"/>
                  <a:pt x="6432420" y="3561809"/>
                  <a:pt x="6410131" y="3559143"/>
                </a:cubicBezTo>
                <a:cubicBezTo>
                  <a:pt x="6384414" y="3556095"/>
                  <a:pt x="6359268" y="3548285"/>
                  <a:pt x="6333739" y="3543520"/>
                </a:cubicBezTo>
                <a:cubicBezTo>
                  <a:pt x="6326691" y="3542189"/>
                  <a:pt x="6318880" y="3543903"/>
                  <a:pt x="6311449" y="3544282"/>
                </a:cubicBezTo>
                <a:cubicBezTo>
                  <a:pt x="6303068" y="3544664"/>
                  <a:pt x="6294876" y="3545426"/>
                  <a:pt x="6286493" y="3545617"/>
                </a:cubicBezTo>
                <a:cubicBezTo>
                  <a:pt x="6260964" y="3545999"/>
                  <a:pt x="6235437" y="3545426"/>
                  <a:pt x="6209909" y="3546761"/>
                </a:cubicBezTo>
                <a:cubicBezTo>
                  <a:pt x="6194288" y="3547522"/>
                  <a:pt x="6177905" y="3555333"/>
                  <a:pt x="6163425" y="3552474"/>
                </a:cubicBezTo>
                <a:cubicBezTo>
                  <a:pt x="6133897" y="3546951"/>
                  <a:pt x="6104368" y="3559333"/>
                  <a:pt x="6074842" y="3549047"/>
                </a:cubicBezTo>
                <a:cubicBezTo>
                  <a:pt x="6065695" y="3545999"/>
                  <a:pt x="6053124" y="3553619"/>
                  <a:pt x="6042072" y="3553999"/>
                </a:cubicBezTo>
                <a:cubicBezTo>
                  <a:pt x="6014449" y="3554951"/>
                  <a:pt x="5986828" y="3554761"/>
                  <a:pt x="5959204" y="3554571"/>
                </a:cubicBezTo>
                <a:cubicBezTo>
                  <a:pt x="5934438" y="3554381"/>
                  <a:pt x="5908719" y="3557047"/>
                  <a:pt x="5884906" y="3551713"/>
                </a:cubicBezTo>
                <a:cubicBezTo>
                  <a:pt x="5859949" y="3545999"/>
                  <a:pt x="5837472" y="3546761"/>
                  <a:pt x="5813276" y="3553237"/>
                </a:cubicBezTo>
                <a:cubicBezTo>
                  <a:pt x="5796702" y="3557619"/>
                  <a:pt x="5779174" y="3558191"/>
                  <a:pt x="5762029" y="3559523"/>
                </a:cubicBezTo>
                <a:cubicBezTo>
                  <a:pt x="5743551" y="3561047"/>
                  <a:pt x="5723166" y="3557047"/>
                  <a:pt x="5706401" y="3563334"/>
                </a:cubicBezTo>
                <a:cubicBezTo>
                  <a:pt x="5656488" y="3582003"/>
                  <a:pt x="5605244" y="3586003"/>
                  <a:pt x="5553045" y="3586003"/>
                </a:cubicBezTo>
                <a:cubicBezTo>
                  <a:pt x="5543518" y="3586003"/>
                  <a:pt x="5533802" y="3583338"/>
                  <a:pt x="5524660" y="3580480"/>
                </a:cubicBezTo>
                <a:cubicBezTo>
                  <a:pt x="5471316" y="3563334"/>
                  <a:pt x="5417784" y="3564857"/>
                  <a:pt x="5363491" y="3575336"/>
                </a:cubicBezTo>
                <a:cubicBezTo>
                  <a:pt x="5352250" y="3577622"/>
                  <a:pt x="5339677" y="3578003"/>
                  <a:pt x="5328438" y="3575718"/>
                </a:cubicBezTo>
                <a:cubicBezTo>
                  <a:pt x="5296812" y="3569049"/>
                  <a:pt x="5266141" y="3557999"/>
                  <a:pt x="5234326" y="3553237"/>
                </a:cubicBezTo>
                <a:cubicBezTo>
                  <a:pt x="5181748" y="3545426"/>
                  <a:pt x="5136216" y="3571715"/>
                  <a:pt x="5089162" y="3588862"/>
                </a:cubicBezTo>
                <a:cubicBezTo>
                  <a:pt x="5044391" y="3605055"/>
                  <a:pt x="5006292" y="3641632"/>
                  <a:pt x="4953328" y="3633440"/>
                </a:cubicBezTo>
                <a:cubicBezTo>
                  <a:pt x="4947996" y="3632678"/>
                  <a:pt x="4942089" y="3637822"/>
                  <a:pt x="4936184" y="3639155"/>
                </a:cubicBezTo>
                <a:cubicBezTo>
                  <a:pt x="4919991" y="3642776"/>
                  <a:pt x="4903799" y="3647155"/>
                  <a:pt x="4887415" y="3648872"/>
                </a:cubicBezTo>
                <a:cubicBezTo>
                  <a:pt x="4867412" y="3651158"/>
                  <a:pt x="4847027" y="3650397"/>
                  <a:pt x="4827024" y="3652301"/>
                </a:cubicBezTo>
                <a:cubicBezTo>
                  <a:pt x="4814166" y="3653444"/>
                  <a:pt x="4801401" y="3655539"/>
                  <a:pt x="4788661" y="3657349"/>
                </a:cubicBezTo>
                <a:lnTo>
                  <a:pt x="4785776" y="3657600"/>
                </a:lnTo>
                <a:lnTo>
                  <a:pt x="4726469" y="3657600"/>
                </a:lnTo>
                <a:lnTo>
                  <a:pt x="4719697" y="3656730"/>
                </a:lnTo>
                <a:cubicBezTo>
                  <a:pt x="4709482" y="3654539"/>
                  <a:pt x="4699289" y="3651920"/>
                  <a:pt x="4689098" y="3650205"/>
                </a:cubicBezTo>
                <a:cubicBezTo>
                  <a:pt x="4660331" y="3645442"/>
                  <a:pt x="4628705" y="3646776"/>
                  <a:pt x="4603368" y="3634584"/>
                </a:cubicBezTo>
                <a:cubicBezTo>
                  <a:pt x="4576318" y="3621629"/>
                  <a:pt x="4550599" y="3615723"/>
                  <a:pt x="4522596" y="3619723"/>
                </a:cubicBezTo>
                <a:cubicBezTo>
                  <a:pt x="4513260" y="3621057"/>
                  <a:pt x="4501257" y="3629059"/>
                  <a:pt x="4497068" y="3637249"/>
                </a:cubicBezTo>
                <a:cubicBezTo>
                  <a:pt x="4487731" y="3655538"/>
                  <a:pt x="4474969" y="3658778"/>
                  <a:pt x="4457632" y="3652490"/>
                </a:cubicBezTo>
                <a:cubicBezTo>
                  <a:pt x="4442581" y="3647155"/>
                  <a:pt x="4424104" y="3644490"/>
                  <a:pt x="4413817" y="3634201"/>
                </a:cubicBezTo>
                <a:cubicBezTo>
                  <a:pt x="4384668" y="3605055"/>
                  <a:pt x="4347518" y="3604103"/>
                  <a:pt x="4311323" y="3596293"/>
                </a:cubicBezTo>
                <a:cubicBezTo>
                  <a:pt x="4289227" y="3591528"/>
                  <a:pt x="4268649" y="3591338"/>
                  <a:pt x="4246551" y="3594576"/>
                </a:cubicBezTo>
                <a:cubicBezTo>
                  <a:pt x="4198546" y="3601816"/>
                  <a:pt x="4151870" y="3591528"/>
                  <a:pt x="4105766" y="3578384"/>
                </a:cubicBezTo>
                <a:cubicBezTo>
                  <a:pt x="4075285" y="3569622"/>
                  <a:pt x="4044043" y="3564287"/>
                  <a:pt x="4013753" y="3555333"/>
                </a:cubicBezTo>
                <a:cubicBezTo>
                  <a:pt x="3991083" y="3548474"/>
                  <a:pt x="3968414" y="3540282"/>
                  <a:pt x="3947648" y="3529234"/>
                </a:cubicBezTo>
                <a:cubicBezTo>
                  <a:pt x="3917546" y="3513040"/>
                  <a:pt x="3891259" y="3488655"/>
                  <a:pt x="3852966" y="3495133"/>
                </a:cubicBezTo>
                <a:cubicBezTo>
                  <a:pt x="3819245" y="3500847"/>
                  <a:pt x="3788766" y="3488847"/>
                  <a:pt x="3757902" y="3477416"/>
                </a:cubicBezTo>
                <a:cubicBezTo>
                  <a:pt x="3735231" y="3469034"/>
                  <a:pt x="3712565" y="3460459"/>
                  <a:pt x="3689131" y="3455126"/>
                </a:cubicBezTo>
                <a:cubicBezTo>
                  <a:pt x="3661315" y="3448839"/>
                  <a:pt x="3629882" y="3451507"/>
                  <a:pt x="3605116" y="3439885"/>
                </a:cubicBezTo>
                <a:cubicBezTo>
                  <a:pt x="3579206" y="3427693"/>
                  <a:pt x="3557682" y="3435885"/>
                  <a:pt x="3534629" y="3439315"/>
                </a:cubicBezTo>
                <a:cubicBezTo>
                  <a:pt x="3497862" y="3444649"/>
                  <a:pt x="3461282" y="3454555"/>
                  <a:pt x="3424135" y="3441982"/>
                </a:cubicBezTo>
                <a:cubicBezTo>
                  <a:pt x="3378986" y="3426741"/>
                  <a:pt x="3334216" y="3410358"/>
                  <a:pt x="3288877" y="3395880"/>
                </a:cubicBezTo>
                <a:cubicBezTo>
                  <a:pt x="3271348" y="3390353"/>
                  <a:pt x="3252492" y="3388067"/>
                  <a:pt x="3234202" y="3385591"/>
                </a:cubicBezTo>
                <a:cubicBezTo>
                  <a:pt x="3216867" y="3383495"/>
                  <a:pt x="3196102" y="3388830"/>
                  <a:pt x="3182763" y="3380829"/>
                </a:cubicBezTo>
                <a:cubicBezTo>
                  <a:pt x="3148472" y="3360255"/>
                  <a:pt x="3113231" y="3350158"/>
                  <a:pt x="3073604" y="3350158"/>
                </a:cubicBezTo>
                <a:cubicBezTo>
                  <a:pt x="3058743" y="3350158"/>
                  <a:pt x="3044264" y="3341584"/>
                  <a:pt x="3029216" y="3340059"/>
                </a:cubicBezTo>
                <a:cubicBezTo>
                  <a:pt x="3008639" y="3338155"/>
                  <a:pt x="2985016" y="3333011"/>
                  <a:pt x="2967110" y="3340251"/>
                </a:cubicBezTo>
                <a:cubicBezTo>
                  <a:pt x="2925008" y="3357397"/>
                  <a:pt x="2890910" y="3343107"/>
                  <a:pt x="2854140" y="3326153"/>
                </a:cubicBezTo>
                <a:cubicBezTo>
                  <a:pt x="2817943" y="3309389"/>
                  <a:pt x="2779842" y="3296055"/>
                  <a:pt x="2741360" y="3285003"/>
                </a:cubicBezTo>
                <a:cubicBezTo>
                  <a:pt x="2726882" y="3281003"/>
                  <a:pt x="2709548" y="3287672"/>
                  <a:pt x="2693543" y="3289005"/>
                </a:cubicBezTo>
                <a:cubicBezTo>
                  <a:pt x="2687827" y="3289386"/>
                  <a:pt x="2681540" y="3289958"/>
                  <a:pt x="2676398" y="3288053"/>
                </a:cubicBezTo>
                <a:cubicBezTo>
                  <a:pt x="2626677" y="3269763"/>
                  <a:pt x="2576191" y="3255857"/>
                  <a:pt x="2522279" y="3265382"/>
                </a:cubicBezTo>
                <a:cubicBezTo>
                  <a:pt x="2517327" y="3266335"/>
                  <a:pt x="2511800" y="3264239"/>
                  <a:pt x="2506847" y="3262905"/>
                </a:cubicBezTo>
                <a:cubicBezTo>
                  <a:pt x="2482652" y="3256047"/>
                  <a:pt x="2459029" y="3245189"/>
                  <a:pt x="2434456" y="3242712"/>
                </a:cubicBezTo>
                <a:cubicBezTo>
                  <a:pt x="2373874" y="3236616"/>
                  <a:pt x="2312915" y="3234138"/>
                  <a:pt x="2251948" y="3230138"/>
                </a:cubicBezTo>
                <a:cubicBezTo>
                  <a:pt x="2248138" y="3229949"/>
                  <a:pt x="2244137" y="3229949"/>
                  <a:pt x="2240710" y="3228614"/>
                </a:cubicBezTo>
                <a:cubicBezTo>
                  <a:pt x="2218229" y="3220422"/>
                  <a:pt x="2198608" y="3223090"/>
                  <a:pt x="2179556" y="3238711"/>
                </a:cubicBezTo>
                <a:cubicBezTo>
                  <a:pt x="2171173" y="3245569"/>
                  <a:pt x="2159743" y="3249189"/>
                  <a:pt x="2149267" y="3252999"/>
                </a:cubicBezTo>
                <a:cubicBezTo>
                  <a:pt x="2133834" y="3258715"/>
                  <a:pt x="2118023" y="3264239"/>
                  <a:pt x="2102021" y="3267859"/>
                </a:cubicBezTo>
                <a:cubicBezTo>
                  <a:pt x="2086208" y="3271288"/>
                  <a:pt x="2069254" y="3276049"/>
                  <a:pt x="2054013" y="3273384"/>
                </a:cubicBezTo>
                <a:cubicBezTo>
                  <a:pt x="2026581" y="3268622"/>
                  <a:pt x="2000479" y="3257953"/>
                  <a:pt x="1973429" y="3250903"/>
                </a:cubicBezTo>
                <a:cubicBezTo>
                  <a:pt x="1964094" y="3248426"/>
                  <a:pt x="1953806" y="3248809"/>
                  <a:pt x="1944092" y="3248617"/>
                </a:cubicBezTo>
                <a:cubicBezTo>
                  <a:pt x="1921800" y="3248047"/>
                  <a:pt x="1898940" y="3253571"/>
                  <a:pt x="1878748" y="3237759"/>
                </a:cubicBezTo>
                <a:cubicBezTo>
                  <a:pt x="1860079" y="3222899"/>
                  <a:pt x="1841216" y="3227280"/>
                  <a:pt x="1821596" y="3238520"/>
                </a:cubicBezTo>
                <a:cubicBezTo>
                  <a:pt x="1807497" y="3246522"/>
                  <a:pt x="1791496" y="3252809"/>
                  <a:pt x="1775684" y="3255857"/>
                </a:cubicBezTo>
                <a:cubicBezTo>
                  <a:pt x="1753965" y="3260047"/>
                  <a:pt x="1732439" y="3261763"/>
                  <a:pt x="1709006" y="3259285"/>
                </a:cubicBezTo>
                <a:cubicBezTo>
                  <a:pt x="1692431" y="3257571"/>
                  <a:pt x="1678904" y="3256809"/>
                  <a:pt x="1665950" y="3246713"/>
                </a:cubicBezTo>
                <a:cubicBezTo>
                  <a:pt x="1663856" y="3245189"/>
                  <a:pt x="1660046" y="3244807"/>
                  <a:pt x="1657188" y="3244999"/>
                </a:cubicBezTo>
                <a:cubicBezTo>
                  <a:pt x="1619658" y="3248237"/>
                  <a:pt x="1582510" y="3246522"/>
                  <a:pt x="1544598" y="3244234"/>
                </a:cubicBezTo>
                <a:cubicBezTo>
                  <a:pt x="1496403" y="3241189"/>
                  <a:pt x="1445725" y="3250141"/>
                  <a:pt x="1404006" y="3282146"/>
                </a:cubicBezTo>
                <a:cubicBezTo>
                  <a:pt x="1397909" y="3286910"/>
                  <a:pt x="1388765" y="3289005"/>
                  <a:pt x="1380762" y="3290149"/>
                </a:cubicBezTo>
                <a:cubicBezTo>
                  <a:pt x="1343044" y="3295101"/>
                  <a:pt x="1305132" y="3298530"/>
                  <a:pt x="1267411" y="3304055"/>
                </a:cubicBezTo>
                <a:cubicBezTo>
                  <a:pt x="1246837" y="3307103"/>
                  <a:pt x="1225310" y="3309770"/>
                  <a:pt x="1206641" y="3318153"/>
                </a:cubicBezTo>
                <a:cubicBezTo>
                  <a:pt x="1188354" y="3326343"/>
                  <a:pt x="1173681" y="3336059"/>
                  <a:pt x="1162823" y="3318915"/>
                </a:cubicBezTo>
                <a:cubicBezTo>
                  <a:pt x="1143394" y="3328059"/>
                  <a:pt x="1126437" y="3335680"/>
                  <a:pt x="1109865" y="3343870"/>
                </a:cubicBezTo>
                <a:cubicBezTo>
                  <a:pt x="1103767" y="3346918"/>
                  <a:pt x="1098623" y="3351872"/>
                  <a:pt x="1092527" y="3354730"/>
                </a:cubicBezTo>
                <a:cubicBezTo>
                  <a:pt x="1086048" y="3357778"/>
                  <a:pt x="1078810" y="3359682"/>
                  <a:pt x="1071762" y="3361207"/>
                </a:cubicBezTo>
                <a:cubicBezTo>
                  <a:pt x="1040327" y="3368065"/>
                  <a:pt x="1008894" y="3374351"/>
                  <a:pt x="977653" y="3381782"/>
                </a:cubicBezTo>
                <a:cubicBezTo>
                  <a:pt x="971554" y="3383305"/>
                  <a:pt x="966411" y="3389401"/>
                  <a:pt x="960887" y="3393401"/>
                </a:cubicBezTo>
                <a:cubicBezTo>
                  <a:pt x="957266" y="3396070"/>
                  <a:pt x="953648" y="3400070"/>
                  <a:pt x="949646" y="3400642"/>
                </a:cubicBezTo>
                <a:cubicBezTo>
                  <a:pt x="919165" y="3405214"/>
                  <a:pt x="888877" y="3410549"/>
                  <a:pt x="858205" y="3412834"/>
                </a:cubicBezTo>
                <a:cubicBezTo>
                  <a:pt x="832486" y="3414738"/>
                  <a:pt x="807719" y="3414168"/>
                  <a:pt x="801053" y="3447315"/>
                </a:cubicBezTo>
                <a:cubicBezTo>
                  <a:pt x="799909" y="3453032"/>
                  <a:pt x="791717" y="3459128"/>
                  <a:pt x="785432" y="3461984"/>
                </a:cubicBezTo>
                <a:cubicBezTo>
                  <a:pt x="767524" y="3470176"/>
                  <a:pt x="748471" y="3475701"/>
                  <a:pt x="730754" y="3484082"/>
                </a:cubicBezTo>
                <a:cubicBezTo>
                  <a:pt x="672650" y="3512088"/>
                  <a:pt x="611880" y="3529805"/>
                  <a:pt x="546917" y="3526566"/>
                </a:cubicBezTo>
                <a:cubicBezTo>
                  <a:pt x="526724" y="3525614"/>
                  <a:pt x="507102" y="3515326"/>
                  <a:pt x="494337" y="3511515"/>
                </a:cubicBezTo>
                <a:cubicBezTo>
                  <a:pt x="457572" y="3526566"/>
                  <a:pt x="426709" y="3541045"/>
                  <a:pt x="394511" y="3551903"/>
                </a:cubicBezTo>
                <a:cubicBezTo>
                  <a:pt x="366127" y="3561619"/>
                  <a:pt x="336408" y="3567715"/>
                  <a:pt x="307259" y="3574763"/>
                </a:cubicBezTo>
                <a:cubicBezTo>
                  <a:pt x="296590" y="3577432"/>
                  <a:pt x="285732" y="3578955"/>
                  <a:pt x="274873" y="3580290"/>
                </a:cubicBezTo>
                <a:cubicBezTo>
                  <a:pt x="240965" y="3584480"/>
                  <a:pt x="205529" y="3574384"/>
                  <a:pt x="172384" y="3590386"/>
                </a:cubicBezTo>
                <a:cubicBezTo>
                  <a:pt x="155046" y="3598768"/>
                  <a:pt x="137898" y="3608865"/>
                  <a:pt x="119613" y="3613247"/>
                </a:cubicBezTo>
                <a:cubicBezTo>
                  <a:pt x="99990" y="3618009"/>
                  <a:pt x="80794" y="3625439"/>
                  <a:pt x="61197" y="3630750"/>
                </a:cubicBezTo>
                <a:lnTo>
                  <a:pt x="544" y="3635521"/>
                </a:lnTo>
                <a:lnTo>
                  <a:pt x="544" y="3508282"/>
                </a:lnTo>
                <a:lnTo>
                  <a:pt x="0" y="3508282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857610"/>
            <a:ext cx="12191456" cy="2849976"/>
            <a:chOff x="476" y="-3923157"/>
            <a:chExt cx="10667524" cy="2493729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F8BD0E9-AA42-67AF-5C32-DDB0E39E9180}"/>
              </a:ext>
            </a:extLst>
          </p:cNvPr>
          <p:cNvSpPr txBox="1"/>
          <p:nvPr/>
        </p:nvSpPr>
        <p:spPr>
          <a:xfrm>
            <a:off x="1052623" y="5507665"/>
            <a:ext cx="9856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These are layers are made up of two different kinds of rock….</a:t>
            </a:r>
            <a:endParaRPr lang="en-US" sz="36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70C90E-EC4B-E75A-1F18-46E5A1578819}"/>
              </a:ext>
            </a:extLst>
          </p:cNvPr>
          <p:cNvSpPr txBox="1"/>
          <p:nvPr/>
        </p:nvSpPr>
        <p:spPr>
          <a:xfrm>
            <a:off x="546407" y="458910"/>
            <a:ext cx="648726" cy="781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7.</a:t>
            </a:r>
          </a:p>
        </p:txBody>
      </p:sp>
    </p:spTree>
    <p:extLst>
      <p:ext uri="{BB962C8B-B14F-4D97-AF65-F5344CB8AC3E}">
        <p14:creationId xmlns:p14="http://schemas.microsoft.com/office/powerpoint/2010/main" val="393452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FE0A8-EC1E-8278-3D0B-0A6570747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530087"/>
            <a:ext cx="4087306" cy="161769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600" dirty="0"/>
              <a:t>One type of layer is of white rock, called “Limestone”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Content Placeholder 8" descr="A herd of sheep grazing&#10;&#10;Description automatically generated with low confidence">
            <a:extLst>
              <a:ext uri="{FF2B5EF4-FFF2-40B4-BE49-F238E27FC236}">
                <a16:creationId xmlns:a16="http://schemas.microsoft.com/office/drawing/2014/main" id="{EA8A9364-E4A9-3616-B1F1-D6E40F6719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3" name="Picture 12" descr="A picture containing rock, arthropod&#10;&#10;Description automatically generated">
            <a:extLst>
              <a:ext uri="{FF2B5EF4-FFF2-40B4-BE49-F238E27FC236}">
                <a16:creationId xmlns:a16="http://schemas.microsoft.com/office/drawing/2014/main" id="{F81F42D3-0038-4D07-23EF-492177F06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1817228"/>
            <a:ext cx="7064748" cy="45106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6CCFA83-9B59-E5D4-450C-1C655363EAAB}"/>
              </a:ext>
            </a:extLst>
          </p:cNvPr>
          <p:cNvSpPr txBox="1"/>
          <p:nvPr/>
        </p:nvSpPr>
        <p:spPr>
          <a:xfrm>
            <a:off x="7974419" y="2315065"/>
            <a:ext cx="357750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latin typeface="+mj-lt"/>
              </a:rPr>
              <a:t>Limestone is very hard rock made from the shells of sea creatures, like oysters</a:t>
            </a:r>
          </a:p>
          <a:p>
            <a:pPr algn="r"/>
            <a:r>
              <a:rPr lang="en-US" sz="3600" dirty="0">
                <a:latin typeface="+mj-lt"/>
              </a:rPr>
              <a:t> </a:t>
            </a:r>
          </a:p>
          <a:p>
            <a:pPr algn="r"/>
            <a:r>
              <a:rPr lang="en-US" sz="2400" dirty="0">
                <a:latin typeface="+mj-lt"/>
              </a:rPr>
              <a:t>The Flint Hills </a:t>
            </a:r>
          </a:p>
          <a:p>
            <a:pPr algn="r"/>
            <a:r>
              <a:rPr lang="en-US" sz="2400" dirty="0">
                <a:latin typeface="+mj-lt"/>
              </a:rPr>
              <a:t>was once a sea!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D9E1BA-6A5C-B989-3D2B-6C683880194D}"/>
              </a:ext>
            </a:extLst>
          </p:cNvPr>
          <p:cNvSpPr txBox="1"/>
          <p:nvPr/>
        </p:nvSpPr>
        <p:spPr>
          <a:xfrm>
            <a:off x="546407" y="458910"/>
            <a:ext cx="648726" cy="781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8.</a:t>
            </a:r>
          </a:p>
        </p:txBody>
      </p:sp>
    </p:spTree>
    <p:extLst>
      <p:ext uri="{BB962C8B-B14F-4D97-AF65-F5344CB8AC3E}">
        <p14:creationId xmlns:p14="http://schemas.microsoft.com/office/powerpoint/2010/main" val="2200841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443</Words>
  <Application>Microsoft Macintosh PowerPoint</Application>
  <PresentationFormat>Widescreen</PresentationFormat>
  <Paragraphs>79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Tw Cen MT</vt:lpstr>
      <vt:lpstr>Office Theme</vt:lpstr>
      <vt:lpstr>How Rocks Saved the Tallgrass Prairie</vt:lpstr>
      <vt:lpstr>The tallgrass prairie is a part of the United States where the grass can grow  VERY tall!</vt:lpstr>
      <vt:lpstr>As the prairie became home to more people, they changed the land. </vt:lpstr>
      <vt:lpstr>Most of the tallgrass prairie was turned into farm fields – to grow corn and soybeans</vt:lpstr>
      <vt:lpstr>But, not all of the tallgrass prairie could be plowed. It was just too rocky! </vt:lpstr>
      <vt:lpstr>These are the Flint Hills! </vt:lpstr>
      <vt:lpstr>PowerPoint Presentation</vt:lpstr>
      <vt:lpstr>Here are the Flint Hills - can you see the layers or ripples in the hills?     </vt:lpstr>
      <vt:lpstr>One type of layer is of white rock, called “Limestone”</vt:lpstr>
      <vt:lpstr>In between the Limestone layers are layers of “Shale” - a soft rock made from mud</vt:lpstr>
      <vt:lpstr>The Flint Hills are made of repeating layers of Limestone and Shale – like this: </vt:lpstr>
      <vt:lpstr>But…what about the Flint?</vt:lpstr>
      <vt:lpstr>Flint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Rocks Saved the Tallgrass Prairie</dc:title>
  <dc:creator>Jill Haukos</dc:creator>
  <cp:lastModifiedBy>Microsoft Office User</cp:lastModifiedBy>
  <cp:revision>14</cp:revision>
  <dcterms:created xsi:type="dcterms:W3CDTF">2022-07-26T15:38:31Z</dcterms:created>
  <dcterms:modified xsi:type="dcterms:W3CDTF">2023-04-10T16:36:21Z</dcterms:modified>
</cp:coreProperties>
</file>