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0" r:id="rId2"/>
    <p:sldMasterId id="2147483694" r:id="rId3"/>
  </p:sldMasterIdLst>
  <p:notesMasterIdLst>
    <p:notesMasterId r:id="rId29"/>
  </p:notesMasterIdLst>
  <p:sldIdLst>
    <p:sldId id="320" r:id="rId4"/>
    <p:sldId id="317" r:id="rId5"/>
    <p:sldId id="318" r:id="rId6"/>
    <p:sldId id="416" r:id="rId7"/>
    <p:sldId id="321" r:id="rId8"/>
    <p:sldId id="261" r:id="rId9"/>
    <p:sldId id="264" r:id="rId10"/>
    <p:sldId id="385" r:id="rId11"/>
    <p:sldId id="325" r:id="rId12"/>
    <p:sldId id="386" r:id="rId13"/>
    <p:sldId id="387" r:id="rId14"/>
    <p:sldId id="390" r:id="rId15"/>
    <p:sldId id="388" r:id="rId16"/>
    <p:sldId id="389" r:id="rId17"/>
    <p:sldId id="269" r:id="rId18"/>
    <p:sldId id="270" r:id="rId19"/>
    <p:sldId id="380" r:id="rId20"/>
    <p:sldId id="271" r:id="rId21"/>
    <p:sldId id="383" r:id="rId22"/>
    <p:sldId id="272" r:id="rId23"/>
    <p:sldId id="391" r:id="rId24"/>
    <p:sldId id="382" r:id="rId25"/>
    <p:sldId id="274" r:id="rId26"/>
    <p:sldId id="395" r:id="rId27"/>
    <p:sldId id="39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080808"/>
    <a:srgbClr val="000000"/>
    <a:srgbClr val="040404"/>
    <a:srgbClr val="333399"/>
    <a:srgbClr val="0066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01FA6-6076-418C-B3C0-34F087BFC7DF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6983D-7A93-4E7E-8B93-8269749F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this system we have 2 domains or realms and six kingdoms.</a:t>
            </a:r>
          </a:p>
          <a:p>
            <a:r>
              <a:rPr lang="en-US" dirty="0"/>
              <a:t>Eukaryotes</a:t>
            </a:r>
            <a:r>
              <a:rPr lang="en-US" baseline="0" dirty="0"/>
              <a:t> have membrane-bound organelles. Fungi with chitin cell walls, plants autotrophic with cellulose, animals mobile with no cell walls, </a:t>
            </a:r>
            <a:r>
              <a:rPr lang="en-US" baseline="0" dirty="0" err="1"/>
              <a:t>protists</a:t>
            </a:r>
            <a:r>
              <a:rPr lang="en-US" baseline="0" dirty="0"/>
              <a:t> are the kitchen junk drawer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983D-7A93-4E7E-8B93-8269749F1A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59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ecology – everything is related to everything else, we can’t discuss</a:t>
            </a:r>
            <a:r>
              <a:rPr lang="en-US" baseline="0" dirty="0"/>
              <a:t> one of these things without discussing all of them</a:t>
            </a:r>
          </a:p>
          <a:p>
            <a:r>
              <a:rPr lang="en-US" baseline="0" dirty="0"/>
              <a:t>A Gordian Knot – we can cut the knot like Alexander, but we’ll me oversimplifying things if we do.</a:t>
            </a:r>
            <a:endParaRPr lang="en-US" dirty="0"/>
          </a:p>
          <a:p>
            <a:r>
              <a:rPr lang="en-US" dirty="0"/>
              <a:t>The combination of all these</a:t>
            </a:r>
            <a:r>
              <a:rPr lang="en-US" baseline="0" dirty="0"/>
              <a:t> things constitutes a plant’s habitat, but a shift in one factor may change how a species responds to another: example Hairy </a:t>
            </a:r>
            <a:r>
              <a:rPr lang="en-US" baseline="0" dirty="0" err="1"/>
              <a:t>grama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6983D-7A93-4E7E-8B93-8269749F1A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0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302222-0182-4045-8E7F-A12A5706BFF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52463"/>
            <a:ext cx="4638675" cy="34798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349750"/>
            <a:ext cx="5011737" cy="413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84 total grass species; 63 native grasses (75% perennial), 21 introduced species; </a:t>
            </a:r>
          </a:p>
        </p:txBody>
      </p:sp>
    </p:spTree>
    <p:extLst>
      <p:ext uri="{BB962C8B-B14F-4D97-AF65-F5344CB8AC3E}">
        <p14:creationId xmlns:p14="http://schemas.microsoft.com/office/powerpoint/2010/main" val="2182890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E7A77-DFAF-4AC0-AB84-1B72A8CE93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52463"/>
            <a:ext cx="4638675" cy="34798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349750"/>
            <a:ext cx="5011737" cy="413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In total, 597 species of vascular plants recorded on Konza…. Forbs are the most numerous and diverse group of Konza plants, accounting for almost 70% of all vascular species</a:t>
            </a:r>
          </a:p>
        </p:txBody>
      </p:sp>
    </p:spTree>
    <p:extLst>
      <p:ext uri="{BB962C8B-B14F-4D97-AF65-F5344CB8AC3E}">
        <p14:creationId xmlns:p14="http://schemas.microsoft.com/office/powerpoint/2010/main" val="350469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</a:t>
            </a:r>
            <a:r>
              <a:rPr lang="en-US" baseline="0" dirty="0"/>
              <a:t> you can see, t</a:t>
            </a:r>
            <a:r>
              <a:rPr lang="en-US" dirty="0"/>
              <a:t>his makes it much simpler!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983D-7A93-4E7E-8B93-8269749F1A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07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Shows evolutionary</a:t>
            </a:r>
            <a:r>
              <a:rPr lang="en-US" baseline="0" dirty="0"/>
              <a:t> relationships and the arrival of certain traits.</a:t>
            </a:r>
          </a:p>
          <a:p>
            <a:r>
              <a:rPr lang="en-US" baseline="0" dirty="0"/>
              <a:t>Sometimes conflicts with Linnaean groups: 7 vertebrate classes (3 fish classes, Amphibians, reptiles, birds, mammals) All of the </a:t>
            </a:r>
            <a:r>
              <a:rPr lang="en-US" baseline="0" dirty="0" err="1"/>
              <a:t>tetrapods</a:t>
            </a:r>
            <a:r>
              <a:rPr lang="en-US" baseline="0" dirty="0"/>
              <a:t> here are fish.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6983D-7A93-4E7E-8B93-8269749F1A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72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Eukaryotes vs. prokaryotes</a:t>
            </a:r>
          </a:p>
          <a:p>
            <a:r>
              <a:rPr lang="en-US" dirty="0"/>
              <a:t>Endosymbiosis – primary and secondary</a:t>
            </a:r>
          </a:p>
          <a:p>
            <a:r>
              <a:rPr lang="en-US" dirty="0"/>
              <a:t>Several</a:t>
            </a:r>
            <a:r>
              <a:rPr lang="en-US" baseline="0" dirty="0"/>
              <a:t> non-plant groups are multicellular, many others can photosynthesize (algae groups, other </a:t>
            </a:r>
            <a:r>
              <a:rPr lang="en-US" baseline="0" dirty="0" err="1"/>
              <a:t>protists</a:t>
            </a:r>
            <a:r>
              <a:rPr lang="en-US" baseline="0" dirty="0"/>
              <a:t>, fungi, and animals – corals, sponges, sea snails and sloths)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983D-7A93-4E7E-8B93-8269749F1A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03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exercise 1: where</a:t>
            </a:r>
            <a:r>
              <a:rPr lang="en-US" baseline="0" dirty="0"/>
              <a:t> did our plants fit?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983D-7A93-4E7E-8B93-8269749F1A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09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Annuals prioritize flowering and seed production,</a:t>
            </a:r>
            <a:r>
              <a:rPr lang="en-US" baseline="0" dirty="0"/>
              <a:t> perennials need to store energy – often in roots</a:t>
            </a:r>
          </a:p>
          <a:p>
            <a:r>
              <a:rPr lang="en-US" baseline="0" dirty="0"/>
              <a:t>Some species may behave differently across their ranges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983D-7A93-4E7E-8B93-8269749F1A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77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Lignin and secondary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983D-7A93-4E7E-8B93-8269749F1A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50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Monocots have one cotyledon, parallel veins, vascular tissue</a:t>
            </a:r>
            <a:r>
              <a:rPr lang="en-US" baseline="0" dirty="0"/>
              <a:t> in bundles, flower parts in multiples of 3</a:t>
            </a:r>
          </a:p>
          <a:p>
            <a:r>
              <a:rPr lang="en-US" baseline="0" dirty="0"/>
              <a:t>Dicots have 2 cotyledons, net venation, a ring of vascular tissue, flower parts in multiples of 4 or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983D-7A93-4E7E-8B93-8269749F1A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Pathway and phenology</a:t>
            </a:r>
            <a:r>
              <a:rPr lang="en-US" baseline="0" dirty="0"/>
              <a:t> don’t always align – </a:t>
            </a:r>
            <a:r>
              <a:rPr lang="en-US" baseline="0" dirty="0" err="1"/>
              <a:t>Tripsacum</a:t>
            </a:r>
            <a:r>
              <a:rPr lang="en-US" baseline="0" dirty="0"/>
              <a:t> or </a:t>
            </a:r>
            <a:r>
              <a:rPr lang="en-US" baseline="0" dirty="0" err="1"/>
              <a:t>Buchloe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6983D-7A93-4E7E-8B93-8269749F1A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7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6" y="1447804"/>
            <a:ext cx="8825659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6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2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8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6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05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26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2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4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88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4853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6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74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8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5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2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2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2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65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4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4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4" y="4827215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6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3" y="4827214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2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2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48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2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4" y="430217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15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08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39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09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86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83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14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93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92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45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38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04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90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1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8" y="2861736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6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97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32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59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12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0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80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91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70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950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42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8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7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5" y="2056093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655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86313" y="1981200"/>
            <a:ext cx="5091289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9D52D-AC9D-4ABD-85AC-6DDCB4DE7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3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98EEB-1D8B-4EB7-B0D4-6C1DF4934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80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7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7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2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9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3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4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4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8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8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669689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892351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3" y="4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9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3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22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2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6DB385B-F9B4-403D-9989-EB9703185546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6" y="3225301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3" y="295733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D4DC9-F008-4987-AEBD-0BFCBAABC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99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xStyles>
    <p:titleStyle>
      <a:lvl1pPr algn="l" defTabSz="457189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9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0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20020-B076-429D-A0D9-1292DDB0A48D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C316-7478-48AD-9830-892CA3BF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49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3.wdp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0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707FE-EADE-4216-B043-D2393D67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7"/>
            <a:ext cx="9404723" cy="755251"/>
          </a:xfrm>
        </p:spPr>
        <p:txBody>
          <a:bodyPr/>
          <a:lstStyle/>
          <a:p>
            <a:r>
              <a:rPr lang="en-US" dirty="0"/>
              <a:t>Classification of Life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1733554" y="1123951"/>
            <a:ext cx="8658225" cy="5638800"/>
            <a:chOff x="371475" y="142874"/>
            <a:chExt cx="9915525" cy="6600825"/>
          </a:xfrm>
        </p:grpSpPr>
        <p:grpSp>
          <p:nvGrpSpPr>
            <p:cNvPr id="103" name="Group 102"/>
            <p:cNvGrpSpPr/>
            <p:nvPr/>
          </p:nvGrpSpPr>
          <p:grpSpPr>
            <a:xfrm>
              <a:off x="371475" y="142874"/>
              <a:ext cx="9915525" cy="6600825"/>
              <a:chOff x="371475" y="142874"/>
              <a:chExt cx="9915525" cy="6600825"/>
            </a:xfrm>
          </p:grpSpPr>
          <p:grpSp>
            <p:nvGrpSpPr>
              <p:cNvPr id="110" name="Group 109"/>
              <p:cNvGrpSpPr/>
              <p:nvPr/>
            </p:nvGrpSpPr>
            <p:grpSpPr>
              <a:xfrm>
                <a:off x="371475" y="142874"/>
                <a:ext cx="9915525" cy="6600825"/>
                <a:chOff x="371475" y="142874"/>
                <a:chExt cx="9915525" cy="6600825"/>
              </a:xfrm>
            </p:grpSpPr>
            <p:grpSp>
              <p:nvGrpSpPr>
                <p:cNvPr id="117" name="Group 116"/>
                <p:cNvGrpSpPr/>
                <p:nvPr/>
              </p:nvGrpSpPr>
              <p:grpSpPr>
                <a:xfrm>
                  <a:off x="371475" y="142874"/>
                  <a:ext cx="9915525" cy="6600825"/>
                  <a:chOff x="371475" y="142874"/>
                  <a:chExt cx="9915525" cy="6600825"/>
                </a:xfrm>
              </p:grpSpPr>
              <p:grpSp>
                <p:nvGrpSpPr>
                  <p:cNvPr id="124" name="Group 123"/>
                  <p:cNvGrpSpPr/>
                  <p:nvPr/>
                </p:nvGrpSpPr>
                <p:grpSpPr>
                  <a:xfrm>
                    <a:off x="371475" y="142874"/>
                    <a:ext cx="9915525" cy="6600825"/>
                    <a:chOff x="371475" y="142874"/>
                    <a:chExt cx="9915525" cy="6600825"/>
                  </a:xfrm>
                </p:grpSpPr>
                <p:grpSp>
                  <p:nvGrpSpPr>
                    <p:cNvPr id="127" name="Group 126"/>
                    <p:cNvGrpSpPr/>
                    <p:nvPr/>
                  </p:nvGrpSpPr>
                  <p:grpSpPr>
                    <a:xfrm>
                      <a:off x="371475" y="142874"/>
                      <a:ext cx="9915525" cy="6600825"/>
                      <a:chOff x="371475" y="142874"/>
                      <a:chExt cx="9915525" cy="6600825"/>
                    </a:xfrm>
                  </p:grpSpPr>
                  <p:sp>
                    <p:nvSpPr>
                      <p:cNvPr id="130" name="Rectangle 129"/>
                      <p:cNvSpPr/>
                      <p:nvPr/>
                    </p:nvSpPr>
                    <p:spPr>
                      <a:xfrm>
                        <a:off x="371475" y="142874"/>
                        <a:ext cx="9915525" cy="66008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2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31" name="TextBox 130"/>
                      <p:cNvSpPr txBox="1"/>
                      <p:nvPr/>
                    </p:nvSpPr>
                    <p:spPr>
                      <a:xfrm>
                        <a:off x="3511465" y="156767"/>
                        <a:ext cx="3148170" cy="54042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2400" b="1" dirty="0">
                            <a:solidFill>
                              <a:schemeClr val="bg1"/>
                            </a:solidFill>
                          </a:rPr>
                          <a:t>The Six Kingdoms</a:t>
                        </a:r>
                      </a:p>
                    </p:txBody>
                  </p:sp>
                </p:grpSp>
                <p:sp>
                  <p:nvSpPr>
                    <p:cNvPr id="128" name="Rectangle 127"/>
                    <p:cNvSpPr/>
                    <p:nvPr/>
                  </p:nvSpPr>
                  <p:spPr>
                    <a:xfrm>
                      <a:off x="530895" y="618432"/>
                      <a:ext cx="3230564" cy="5936624"/>
                    </a:xfrm>
                    <a:prstGeom prst="rect">
                      <a:avLst/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9" name="Rectangle 128"/>
                    <p:cNvSpPr/>
                    <p:nvPr/>
                  </p:nvSpPr>
                  <p:spPr>
                    <a:xfrm>
                      <a:off x="4036894" y="618432"/>
                      <a:ext cx="6142302" cy="5936624"/>
                    </a:xfrm>
                    <a:prstGeom prst="rect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chemeClr val="tx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5" name="TextBox 124"/>
                  <p:cNvSpPr txBox="1"/>
                  <p:nvPr/>
                </p:nvSpPr>
                <p:spPr>
                  <a:xfrm>
                    <a:off x="1447801" y="616483"/>
                    <a:ext cx="1619249" cy="4323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err="1">
                        <a:solidFill>
                          <a:schemeClr val="bg1"/>
                        </a:solidFill>
                      </a:rPr>
                      <a:t>Prokaryota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" name="TextBox 125"/>
                  <p:cNvSpPr txBox="1"/>
                  <p:nvPr/>
                </p:nvSpPr>
                <p:spPr>
                  <a:xfrm>
                    <a:off x="6197022" y="623075"/>
                    <a:ext cx="1619249" cy="4323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err="1">
                        <a:solidFill>
                          <a:schemeClr val="bg1"/>
                        </a:solidFill>
                      </a:rPr>
                      <a:t>Eukaryota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8" name="Rectangle 117"/>
                <p:cNvSpPr/>
                <p:nvPr/>
              </p:nvSpPr>
              <p:spPr>
                <a:xfrm>
                  <a:off x="695783" y="3709448"/>
                  <a:ext cx="2930346" cy="2495734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703688" y="1045338"/>
                  <a:ext cx="2930346" cy="249573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4170353" y="1063437"/>
                  <a:ext cx="2930346" cy="2495734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7189786" y="1054914"/>
                  <a:ext cx="2930346" cy="249573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4170353" y="3720852"/>
                  <a:ext cx="2930346" cy="249573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7182471" y="3720852"/>
                  <a:ext cx="2930346" cy="2495734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1" name="TextBox 110"/>
              <p:cNvSpPr txBox="1"/>
              <p:nvPr/>
            </p:nvSpPr>
            <p:spPr>
              <a:xfrm>
                <a:off x="1468749" y="3182250"/>
                <a:ext cx="1400225" cy="396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Bacteria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480180" y="5868189"/>
                <a:ext cx="1400225" cy="396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Archaea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4977351" y="3193654"/>
                <a:ext cx="1400225" cy="396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Protista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8049328" y="3201163"/>
                <a:ext cx="1400225" cy="396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Plantae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4935413" y="5905235"/>
                <a:ext cx="1400225" cy="396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Fungi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8153410" y="5905235"/>
                <a:ext cx="1400225" cy="396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Animalia</a:t>
                </a:r>
              </a:p>
            </p:txBody>
          </p:sp>
        </p:grpSp>
        <p:sp>
          <p:nvSpPr>
            <p:cNvPr id="104" name="Rectangle 103"/>
            <p:cNvSpPr/>
            <p:nvPr/>
          </p:nvSpPr>
          <p:spPr>
            <a:xfrm>
              <a:off x="1143816" y="1367939"/>
              <a:ext cx="2018484" cy="1758111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143816" y="4005672"/>
              <a:ext cx="2018484" cy="1758111"/>
            </a:xfrm>
            <a:prstGeom prst="rect">
              <a:avLst/>
            </a:prstGeom>
            <a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148943" y="1380156"/>
              <a:ext cx="1325324" cy="1758111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714574" y="1321659"/>
              <a:ext cx="2018484" cy="1758111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780069" y="4108009"/>
              <a:ext cx="1722775" cy="1758111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7596371" y="4262054"/>
              <a:ext cx="2448641" cy="1356511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493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4707FE-EADE-4216-B043-D2393D67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9"/>
            <a:ext cx="9404723" cy="1143000"/>
          </a:xfrm>
        </p:spPr>
        <p:txBody>
          <a:bodyPr/>
          <a:lstStyle/>
          <a:p>
            <a:r>
              <a:rPr lang="en-US" dirty="0"/>
              <a:t>Sundry terminology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6112" y="1235914"/>
            <a:ext cx="82986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Life span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Annual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Biennial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Perennial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Growth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Photosynthetic pathway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085" y="1524000"/>
            <a:ext cx="28575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9418" y="1721403"/>
            <a:ext cx="4134318" cy="34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74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4707FE-EADE-4216-B043-D2393D67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9"/>
            <a:ext cx="9404723" cy="1143000"/>
          </a:xfrm>
        </p:spPr>
        <p:txBody>
          <a:bodyPr/>
          <a:lstStyle/>
          <a:p>
            <a:r>
              <a:rPr lang="en-US" dirty="0"/>
              <a:t>Sundry terminology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6112" y="1235914"/>
            <a:ext cx="82986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Life span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Growth form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Herbaceous/Woody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Monocot/Dicot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Graminoid</a:t>
            </a:r>
            <a:r>
              <a:rPr lang="en-US" dirty="0"/>
              <a:t>/Forb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Photosynthetic pathway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731" y="2251576"/>
            <a:ext cx="3031008" cy="3653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776" y="914399"/>
            <a:ext cx="3070118" cy="4646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2" y="3588754"/>
            <a:ext cx="4073873" cy="306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16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4707FE-EADE-4216-B043-D2393D67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9"/>
            <a:ext cx="9404723" cy="1143000"/>
          </a:xfrm>
        </p:spPr>
        <p:txBody>
          <a:bodyPr/>
          <a:lstStyle/>
          <a:p>
            <a:r>
              <a:rPr lang="en-US" dirty="0"/>
              <a:t>Sundry terminology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6112" y="1235914"/>
            <a:ext cx="82986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Life span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Growth form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Herbaceous/Woody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Monocot/Dicot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/>
              <a:t>Graminoid</a:t>
            </a:r>
            <a:r>
              <a:rPr lang="en-US" dirty="0"/>
              <a:t>/Forb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Photosynthetic pathway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724" y="1235914"/>
            <a:ext cx="7210425" cy="54032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604" y="3267239"/>
            <a:ext cx="225362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03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4707FE-EADE-4216-B043-D2393D67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9"/>
            <a:ext cx="9404723" cy="1143000"/>
          </a:xfrm>
        </p:spPr>
        <p:txBody>
          <a:bodyPr/>
          <a:lstStyle/>
          <a:p>
            <a:r>
              <a:rPr lang="en-US" dirty="0"/>
              <a:t>Sundry terminology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6112" y="1235914"/>
            <a:ext cx="8298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Life span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Growth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Nativity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Native/Exotic/Invasive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Weed vs. Ruderal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Photosynthetic pathway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582" y="849496"/>
            <a:ext cx="5782281" cy="4281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3377" y="3607102"/>
            <a:ext cx="3454398" cy="245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119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4707FE-EADE-4216-B043-D2393D67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9"/>
            <a:ext cx="9404723" cy="1143000"/>
          </a:xfrm>
        </p:spPr>
        <p:txBody>
          <a:bodyPr/>
          <a:lstStyle/>
          <a:p>
            <a:r>
              <a:rPr lang="en-US" dirty="0"/>
              <a:t>Sundry terminology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6112" y="1235914"/>
            <a:ext cx="82986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Life span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Growth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Photosynthetic pathway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C3/C4/CAM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Cool season/Warm season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75" y="452719"/>
            <a:ext cx="4400550" cy="6029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176" y="3333751"/>
            <a:ext cx="4197724" cy="314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06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4581" y="1634980"/>
            <a:ext cx="55554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Environmental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Soil type</a:t>
            </a:r>
          </a:p>
          <a:p>
            <a:r>
              <a:rPr lang="en-US" sz="2000" dirty="0"/>
              <a:t>Resource limitation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Nutrients</a:t>
            </a:r>
          </a:p>
          <a:p>
            <a:r>
              <a:rPr lang="en-US" sz="2000" dirty="0"/>
              <a:t>Competition</a:t>
            </a:r>
          </a:p>
          <a:p>
            <a:r>
              <a:rPr lang="en-US" sz="2000" dirty="0"/>
              <a:t>Disturbance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Herbivory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Climate events</a:t>
            </a:r>
          </a:p>
          <a:p>
            <a:r>
              <a:rPr lang="en-US" sz="2000" dirty="0"/>
              <a:t>Life history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D34E6E-87C4-40AA-ABD5-822E96FC00C1}"/>
              </a:ext>
            </a:extLst>
          </p:cNvPr>
          <p:cNvSpPr txBox="1">
            <a:spLocks/>
          </p:cNvSpPr>
          <p:nvPr/>
        </p:nvSpPr>
        <p:spPr>
          <a:xfrm>
            <a:off x="646112" y="452718"/>
            <a:ext cx="9404723" cy="782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Factors Affecting Success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79395" y="1235509"/>
            <a:ext cx="4783594" cy="4916184"/>
            <a:chOff x="5079395" y="1235509"/>
            <a:chExt cx="4783594" cy="49161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7CCF9B7-FAB3-4B7D-9543-DD23BA95D3CD}"/>
                </a:ext>
              </a:extLst>
            </p:cNvPr>
            <p:cNvGrpSpPr/>
            <p:nvPr/>
          </p:nvGrpSpPr>
          <p:grpSpPr>
            <a:xfrm rot="20870701">
              <a:off x="5079395" y="2961568"/>
              <a:ext cx="2520300" cy="3077110"/>
              <a:chOff x="4432124" y="3074583"/>
              <a:chExt cx="2520300" cy="307711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E9788D0-6373-4332-8C3B-F46D3F920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2124" y="3074583"/>
                <a:ext cx="2520300" cy="307711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105EA5-0793-485A-8CDC-CC10C00C987E}"/>
                  </a:ext>
                </a:extLst>
              </p:cNvPr>
              <p:cNvSpPr txBox="1"/>
              <p:nvPr/>
            </p:nvSpPr>
            <p:spPr>
              <a:xfrm>
                <a:off x="4603660" y="3606228"/>
                <a:ext cx="20975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Ink Free" panose="03080402000500000000" pitchFamily="66" charset="0"/>
                  </a:rPr>
                  <a:t>Find your HAPPY PLACE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A928B1-CC35-475A-A789-FD1B617FF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1208" y="1235509"/>
              <a:ext cx="3161781" cy="49161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33" y="1202950"/>
            <a:ext cx="5254810" cy="525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4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20DE237-922A-4CF0-AF7A-CE31DD76A635}"/>
              </a:ext>
            </a:extLst>
          </p:cNvPr>
          <p:cNvGrpSpPr/>
          <p:nvPr/>
        </p:nvGrpSpPr>
        <p:grpSpPr>
          <a:xfrm>
            <a:off x="3524036" y="1054165"/>
            <a:ext cx="8493303" cy="4749670"/>
            <a:chOff x="2866490" y="1235509"/>
            <a:chExt cx="9058382" cy="49217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490" y="1235509"/>
              <a:ext cx="9058382" cy="492172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9FD398-1243-4CA1-9578-3EBF9340B941}"/>
                </a:ext>
              </a:extLst>
            </p:cNvPr>
            <p:cNvSpPr/>
            <p:nvPr/>
          </p:nvSpPr>
          <p:spPr>
            <a:xfrm>
              <a:off x="4861472" y="5941786"/>
              <a:ext cx="6096000" cy="2154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</a:rPr>
                <a:t>Terpsichores</a:t>
              </a:r>
              <a:r>
                <a:rPr lang="en-US" sz="800" dirty="0">
                  <a:solidFill>
                    <a:schemeClr val="bg1"/>
                  </a:solidFill>
                </a:rPr>
                <a:t>, CC BY-SA 3.0 &lt;https://creativecommons.org/licenses/by-sa/3.0&gt;, via Wikimedia Commons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EBCB6C47-68E7-4B6F-9E7A-9BB7B2C14BAC}"/>
              </a:ext>
            </a:extLst>
          </p:cNvPr>
          <p:cNvSpPr txBox="1">
            <a:spLocks/>
          </p:cNvSpPr>
          <p:nvPr/>
        </p:nvSpPr>
        <p:spPr>
          <a:xfrm>
            <a:off x="646112" y="452718"/>
            <a:ext cx="9404723" cy="782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Biomes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8DD44-34BE-4B99-98B6-405FB5D424B4}"/>
              </a:ext>
            </a:extLst>
          </p:cNvPr>
          <p:cNvSpPr txBox="1"/>
          <p:nvPr/>
        </p:nvSpPr>
        <p:spPr>
          <a:xfrm>
            <a:off x="646112" y="1429497"/>
            <a:ext cx="28779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Biotic communities with similar life forms and environmental conditions</a:t>
            </a:r>
          </a:p>
          <a:p>
            <a:endParaRPr lang="en-US" sz="2000" dirty="0"/>
          </a:p>
          <a:p>
            <a:r>
              <a:rPr lang="en-US" sz="2000" dirty="0"/>
              <a:t>Often defined in relation to dominant plant types</a:t>
            </a:r>
          </a:p>
        </p:txBody>
      </p:sp>
    </p:spTree>
    <p:extLst>
      <p:ext uri="{BB962C8B-B14F-4D97-AF65-F5344CB8AC3E}">
        <p14:creationId xmlns:p14="http://schemas.microsoft.com/office/powerpoint/2010/main" val="2563797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9153" y="1316300"/>
            <a:ext cx="9423071" cy="45176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1089A8-1FBD-453E-AA7B-F00E2D03754E}"/>
              </a:ext>
            </a:extLst>
          </p:cNvPr>
          <p:cNvSpPr txBox="1">
            <a:spLocks/>
          </p:cNvSpPr>
          <p:nvPr/>
        </p:nvSpPr>
        <p:spPr>
          <a:xfrm>
            <a:off x="646112" y="452718"/>
            <a:ext cx="9404723" cy="782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Ecological Succession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86648-8FA1-42CD-BF19-0999BF41FF91}"/>
              </a:ext>
            </a:extLst>
          </p:cNvPr>
          <p:cNvSpPr txBox="1"/>
          <p:nvPr/>
        </p:nvSpPr>
        <p:spPr>
          <a:xfrm>
            <a:off x="9570144" y="5914732"/>
            <a:ext cx="246945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and the soil under the grass</a:t>
            </a:r>
          </a:p>
          <a:p>
            <a:r>
              <a:rPr lang="en-US" sz="1050" dirty="0"/>
              <a:t>is dreaming of a young forest,</a:t>
            </a:r>
          </a:p>
          <a:p>
            <a:r>
              <a:rPr lang="en-US" sz="1050" dirty="0"/>
              <a:t>and under the pavement the soil</a:t>
            </a:r>
          </a:p>
          <a:p>
            <a:r>
              <a:rPr lang="en-US" sz="1050" dirty="0"/>
              <a:t>is dreaming of grass.</a:t>
            </a:r>
          </a:p>
          <a:p>
            <a:r>
              <a:rPr lang="en-US" sz="1050" dirty="0"/>
              <a:t> 		–Wendell Berry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3153FC-B208-4DC8-8535-A1013D85E3A5}"/>
              </a:ext>
            </a:extLst>
          </p:cNvPr>
          <p:cNvSpPr txBox="1"/>
          <p:nvPr/>
        </p:nvSpPr>
        <p:spPr>
          <a:xfrm>
            <a:off x="7100689" y="5914732"/>
            <a:ext cx="2469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The young woodland remembers</a:t>
            </a:r>
          </a:p>
          <a:p>
            <a:r>
              <a:rPr lang="en-US" sz="1050" dirty="0"/>
              <a:t>the old, a dreamer dreaming</a:t>
            </a:r>
          </a:p>
          <a:p>
            <a:r>
              <a:rPr lang="en-US" sz="1050" dirty="0"/>
              <a:t>of an old holy book,</a:t>
            </a:r>
          </a:p>
          <a:p>
            <a:r>
              <a:rPr lang="en-US" sz="1050" dirty="0"/>
              <a:t>an old set of instructions,</a:t>
            </a:r>
          </a:p>
        </p:txBody>
      </p:sp>
    </p:spTree>
    <p:extLst>
      <p:ext uri="{BB962C8B-B14F-4D97-AF65-F5344CB8AC3E}">
        <p14:creationId xmlns:p14="http://schemas.microsoft.com/office/powerpoint/2010/main" val="2217902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423" y="1409700"/>
            <a:ext cx="70391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Dominated by herbaceous plants</a:t>
            </a:r>
          </a:p>
          <a:p>
            <a:r>
              <a:rPr lang="en-US" dirty="0"/>
              <a:t>	-mostly grasses</a:t>
            </a:r>
          </a:p>
          <a:p>
            <a:r>
              <a:rPr lang="en-US" dirty="0"/>
              <a:t>Can be tropical or temperate</a:t>
            </a:r>
          </a:p>
          <a:p>
            <a:r>
              <a:rPr lang="en-US" dirty="0"/>
              <a:t> 	-usually seasonal</a:t>
            </a:r>
          </a:p>
          <a:p>
            <a:r>
              <a:rPr lang="en-US" dirty="0"/>
              <a:t>Woody growth is limited</a:t>
            </a:r>
          </a:p>
          <a:p>
            <a:r>
              <a:rPr lang="en-US" dirty="0"/>
              <a:t>	-climatic or edaphic</a:t>
            </a:r>
          </a:p>
          <a:p>
            <a:r>
              <a:rPr lang="en-US" dirty="0"/>
              <a:t>	-disturbance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5157786" y="620077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Zhou, </a:t>
            </a:r>
            <a:r>
              <a:rPr lang="en-US" sz="1100" dirty="0" err="1"/>
              <a:t>Quanlai</a:t>
            </a:r>
            <a:r>
              <a:rPr lang="en-US" sz="1100" dirty="0"/>
              <a:t>, et al. "Soil phosphorus budget in global grasslands and implications for management." </a:t>
            </a:r>
            <a:r>
              <a:rPr lang="en-US" sz="1100" i="1" dirty="0"/>
              <a:t>Journal of Arid Environments</a:t>
            </a:r>
            <a:r>
              <a:rPr lang="en-US" sz="1100" dirty="0"/>
              <a:t> 144 (2017): 224-235.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599" y="1409700"/>
            <a:ext cx="6810375" cy="47910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FD34E6E-87C4-40AA-ABD5-822E96FC00C1}"/>
              </a:ext>
            </a:extLst>
          </p:cNvPr>
          <p:cNvSpPr txBox="1">
            <a:spLocks/>
          </p:cNvSpPr>
          <p:nvPr/>
        </p:nvSpPr>
        <p:spPr>
          <a:xfrm>
            <a:off x="646112" y="452718"/>
            <a:ext cx="9404723" cy="782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World Grasslands</a:t>
            </a:r>
          </a:p>
        </p:txBody>
      </p:sp>
    </p:spTree>
    <p:extLst>
      <p:ext uri="{BB962C8B-B14F-4D97-AF65-F5344CB8AC3E}">
        <p14:creationId xmlns:p14="http://schemas.microsoft.com/office/powerpoint/2010/main" val="3559438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820C3AE1-A442-4D32-8335-A3A8CAF5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0855" y="1235508"/>
            <a:ext cx="3915372" cy="503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069A6D70-77E5-431C-9C0A-64093FF9B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303" y="6268928"/>
            <a:ext cx="3143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 dirty="0"/>
              <a:t>From DeLuca and </a:t>
            </a:r>
            <a:r>
              <a:rPr lang="en-US" altLang="en-US" sz="1600" i="1" dirty="0" err="1"/>
              <a:t>Zabinski</a:t>
            </a:r>
            <a:r>
              <a:rPr lang="en-US" altLang="en-US" sz="1600" i="1" dirty="0"/>
              <a:t> 2011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D34E6E-87C4-40AA-ABD5-822E96FC00C1}"/>
              </a:ext>
            </a:extLst>
          </p:cNvPr>
          <p:cNvSpPr txBox="1">
            <a:spLocks/>
          </p:cNvSpPr>
          <p:nvPr/>
        </p:nvSpPr>
        <p:spPr>
          <a:xfrm>
            <a:off x="646112" y="452718"/>
            <a:ext cx="9404723" cy="782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Great Plains of North America</a:t>
            </a:r>
          </a:p>
        </p:txBody>
      </p:sp>
      <p:pic>
        <p:nvPicPr>
          <p:cNvPr id="6" name="Picture 2" descr="C:\Users\jblair\AppData\Local\Microsoft\Windows\Temporary Internet Files\Content.Outlook\KEO5OKJ4\blair_Cli (6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" y="1656328"/>
            <a:ext cx="5753100" cy="444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019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4707FE-EADE-4216-B043-D2393D67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plants?</a:t>
            </a:r>
          </a:p>
        </p:txBody>
      </p:sp>
      <p:sp>
        <p:nvSpPr>
          <p:cNvPr id="7" name="Rectangle 6"/>
          <p:cNvSpPr/>
          <p:nvPr/>
        </p:nvSpPr>
        <p:spPr>
          <a:xfrm>
            <a:off x="6224157" y="1176719"/>
            <a:ext cx="2680855" cy="235873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05012" y="1176719"/>
            <a:ext cx="2680855" cy="235873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05012" y="3535455"/>
            <a:ext cx="2680855" cy="235873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24157" y="3535455"/>
            <a:ext cx="2680855" cy="235873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43304" y="3535455"/>
            <a:ext cx="2680855" cy="2358736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30380" y="3368336"/>
            <a:ext cx="2348347" cy="2677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3304" y="1176723"/>
            <a:ext cx="2680855" cy="2360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233" y="1173193"/>
            <a:ext cx="2677067" cy="236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9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744" y="1235509"/>
            <a:ext cx="7543800" cy="5200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99014" y="6436160"/>
            <a:ext cx="182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Kuchler</a:t>
            </a:r>
            <a:r>
              <a:rPr lang="en-US" dirty="0"/>
              <a:t> 1974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D34E6E-87C4-40AA-ABD5-822E96FC00C1}"/>
              </a:ext>
            </a:extLst>
          </p:cNvPr>
          <p:cNvSpPr txBox="1">
            <a:spLocks/>
          </p:cNvSpPr>
          <p:nvPr/>
        </p:nvSpPr>
        <p:spPr>
          <a:xfrm>
            <a:off x="646112" y="452718"/>
            <a:ext cx="9404723" cy="782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Kansas Ecoregions</a:t>
            </a:r>
          </a:p>
        </p:txBody>
      </p:sp>
    </p:spTree>
    <p:extLst>
      <p:ext uri="{BB962C8B-B14F-4D97-AF65-F5344CB8AC3E}">
        <p14:creationId xmlns:p14="http://schemas.microsoft.com/office/powerpoint/2010/main" val="1157982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744" y="1235509"/>
            <a:ext cx="7543800" cy="5200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99014" y="6436160"/>
            <a:ext cx="182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Kuchler</a:t>
            </a:r>
            <a:r>
              <a:rPr lang="en-US" dirty="0"/>
              <a:t> 1974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D34E6E-87C4-40AA-ABD5-822E96FC00C1}"/>
              </a:ext>
            </a:extLst>
          </p:cNvPr>
          <p:cNvSpPr txBox="1">
            <a:spLocks/>
          </p:cNvSpPr>
          <p:nvPr/>
        </p:nvSpPr>
        <p:spPr>
          <a:xfrm>
            <a:off x="646112" y="452718"/>
            <a:ext cx="9404723" cy="782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Kansas Ecoregions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43744" y="1235508"/>
            <a:ext cx="7543800" cy="5200651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6225" y="1235507"/>
            <a:ext cx="2608115" cy="2530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6225" y="3967756"/>
            <a:ext cx="2608115" cy="2468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694" y="1235507"/>
            <a:ext cx="2479856" cy="2479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219" y="3292380"/>
            <a:ext cx="2086934" cy="3143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605" y="1212448"/>
            <a:ext cx="2886136" cy="2502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05" y="3931204"/>
            <a:ext cx="3178495" cy="23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" descr="tallgrass mapv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1338" y="165100"/>
            <a:ext cx="4887912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120"/>
          <p:cNvGraphicFramePr>
            <a:graphicFrameLocks noChangeAspect="1"/>
          </p:cNvGraphicFramePr>
          <p:nvPr/>
        </p:nvGraphicFramePr>
        <p:xfrm>
          <a:off x="7354889" y="709614"/>
          <a:ext cx="3108325" cy="413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Acrobat Document" r:id="rId4" imgW="7779960" imgH="10050480" progId="AcroExch.Document.7">
                  <p:embed/>
                </p:oleObj>
              </mc:Choice>
              <mc:Fallback>
                <p:oleObj name="Acrobat Document" r:id="rId4" imgW="7779960" imgH="10050480" progId="AcroExch.Document.7">
                  <p:embed/>
                  <p:pic>
                    <p:nvPicPr>
                      <p:cNvPr id="2050" name="Object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273" b="3636"/>
                      <a:stretch>
                        <a:fillRect/>
                      </a:stretch>
                    </p:blipFill>
                    <p:spPr bwMode="auto">
                      <a:xfrm>
                        <a:off x="7354889" y="709614"/>
                        <a:ext cx="3108325" cy="4135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Freeform 3"/>
          <p:cNvSpPr>
            <a:spLocks noChangeAspect="1"/>
          </p:cNvSpPr>
          <p:nvPr/>
        </p:nvSpPr>
        <p:spPr bwMode="auto">
          <a:xfrm>
            <a:off x="4233864" y="3192464"/>
            <a:ext cx="333375" cy="839787"/>
          </a:xfrm>
          <a:custGeom>
            <a:avLst/>
            <a:gdLst>
              <a:gd name="T0" fmla="*/ 2147483647 w 1488"/>
              <a:gd name="T1" fmla="*/ 0 h 3784"/>
              <a:gd name="T2" fmla="*/ 2147483647 w 1488"/>
              <a:gd name="T3" fmla="*/ 2147483647 h 3784"/>
              <a:gd name="T4" fmla="*/ 2147483647 w 1488"/>
              <a:gd name="T5" fmla="*/ 2147483647 h 3784"/>
              <a:gd name="T6" fmla="*/ 2147483647 w 1488"/>
              <a:gd name="T7" fmla="*/ 2147483647 h 3784"/>
              <a:gd name="T8" fmla="*/ 2147483647 w 1488"/>
              <a:gd name="T9" fmla="*/ 2147483647 h 3784"/>
              <a:gd name="T10" fmla="*/ 2147483647 w 1488"/>
              <a:gd name="T11" fmla="*/ 2147483647 h 3784"/>
              <a:gd name="T12" fmla="*/ 2147483647 w 1488"/>
              <a:gd name="T13" fmla="*/ 2147483647 h 3784"/>
              <a:gd name="T14" fmla="*/ 2147483647 w 1488"/>
              <a:gd name="T15" fmla="*/ 2147483647 h 3784"/>
              <a:gd name="T16" fmla="*/ 2147483647 w 1488"/>
              <a:gd name="T17" fmla="*/ 2147483647 h 3784"/>
              <a:gd name="T18" fmla="*/ 2147483647 w 1488"/>
              <a:gd name="T19" fmla="*/ 2147483647 h 3784"/>
              <a:gd name="T20" fmla="*/ 2147483647 w 1488"/>
              <a:gd name="T21" fmla="*/ 2147483647 h 3784"/>
              <a:gd name="T22" fmla="*/ 2147483647 w 1488"/>
              <a:gd name="T23" fmla="*/ 2147483647 h 3784"/>
              <a:gd name="T24" fmla="*/ 2147483647 w 1488"/>
              <a:gd name="T25" fmla="*/ 2147483647 h 3784"/>
              <a:gd name="T26" fmla="*/ 2147483647 w 1488"/>
              <a:gd name="T27" fmla="*/ 2147483647 h 3784"/>
              <a:gd name="T28" fmla="*/ 2147483647 w 1488"/>
              <a:gd name="T29" fmla="*/ 2147483647 h 3784"/>
              <a:gd name="T30" fmla="*/ 2147483647 w 1488"/>
              <a:gd name="T31" fmla="*/ 2147483647 h 3784"/>
              <a:gd name="T32" fmla="*/ 2147483647 w 1488"/>
              <a:gd name="T33" fmla="*/ 2147483647 h 3784"/>
              <a:gd name="T34" fmla="*/ 2147483647 w 1488"/>
              <a:gd name="T35" fmla="*/ 2147483647 h 3784"/>
              <a:gd name="T36" fmla="*/ 2147483647 w 1488"/>
              <a:gd name="T37" fmla="*/ 2147483647 h 3784"/>
              <a:gd name="T38" fmla="*/ 2147483647 w 1488"/>
              <a:gd name="T39" fmla="*/ 2147483647 h 3784"/>
              <a:gd name="T40" fmla="*/ 2147483647 w 1488"/>
              <a:gd name="T41" fmla="*/ 2147483647 h 3784"/>
              <a:gd name="T42" fmla="*/ 2147483647 w 1488"/>
              <a:gd name="T43" fmla="*/ 2147483647 h 3784"/>
              <a:gd name="T44" fmla="*/ 2147483647 w 1488"/>
              <a:gd name="T45" fmla="*/ 2147483647 h 3784"/>
              <a:gd name="T46" fmla="*/ 2147483647 w 1488"/>
              <a:gd name="T47" fmla="*/ 2147483647 h 3784"/>
              <a:gd name="T48" fmla="*/ 2147483647 w 1488"/>
              <a:gd name="T49" fmla="*/ 2147483647 h 3784"/>
              <a:gd name="T50" fmla="*/ 2147483647 w 1488"/>
              <a:gd name="T51" fmla="*/ 2147483647 h 3784"/>
              <a:gd name="T52" fmla="*/ 2147483647 w 1488"/>
              <a:gd name="T53" fmla="*/ 2147483647 h 3784"/>
              <a:gd name="T54" fmla="*/ 2147483647 w 1488"/>
              <a:gd name="T55" fmla="*/ 2147483647 h 3784"/>
              <a:gd name="T56" fmla="*/ 2147483647 w 1488"/>
              <a:gd name="T57" fmla="*/ 2147483647 h 3784"/>
              <a:gd name="T58" fmla="*/ 2147483647 w 1488"/>
              <a:gd name="T59" fmla="*/ 2147483647 h 3784"/>
              <a:gd name="T60" fmla="*/ 2147483647 w 1488"/>
              <a:gd name="T61" fmla="*/ 2147483647 h 3784"/>
              <a:gd name="T62" fmla="*/ 2147483647 w 1488"/>
              <a:gd name="T63" fmla="*/ 2147483647 h 3784"/>
              <a:gd name="T64" fmla="*/ 2147483647 w 1488"/>
              <a:gd name="T65" fmla="*/ 2147483647 h 3784"/>
              <a:gd name="T66" fmla="*/ 2147483647 w 1488"/>
              <a:gd name="T67" fmla="*/ 2147483647 h 3784"/>
              <a:gd name="T68" fmla="*/ 2147483647 w 1488"/>
              <a:gd name="T69" fmla="*/ 2147483647 h 3784"/>
              <a:gd name="T70" fmla="*/ 2147483647 w 1488"/>
              <a:gd name="T71" fmla="*/ 2147483647 h 3784"/>
              <a:gd name="T72" fmla="*/ 2147483647 w 1488"/>
              <a:gd name="T73" fmla="*/ 2147483647 h 3784"/>
              <a:gd name="T74" fmla="*/ 2147483647 w 1488"/>
              <a:gd name="T75" fmla="*/ 2147483647 h 3784"/>
              <a:gd name="T76" fmla="*/ 2147483647 w 1488"/>
              <a:gd name="T77" fmla="*/ 2147483647 h 3784"/>
              <a:gd name="T78" fmla="*/ 2147483647 w 1488"/>
              <a:gd name="T79" fmla="*/ 2147483647 h 3784"/>
              <a:gd name="T80" fmla="*/ 2147483647 w 1488"/>
              <a:gd name="T81" fmla="*/ 2147483647 h 3784"/>
              <a:gd name="T82" fmla="*/ 2147483647 w 1488"/>
              <a:gd name="T83" fmla="*/ 2147483647 h 3784"/>
              <a:gd name="T84" fmla="*/ 2147483647 w 1488"/>
              <a:gd name="T85" fmla="*/ 2147483647 h 3784"/>
              <a:gd name="T86" fmla="*/ 0 w 1488"/>
              <a:gd name="T87" fmla="*/ 2147483647 h 3784"/>
              <a:gd name="T88" fmla="*/ 2147483647 w 1488"/>
              <a:gd name="T89" fmla="*/ 2147483647 h 3784"/>
              <a:gd name="T90" fmla="*/ 2147483647 w 1488"/>
              <a:gd name="T91" fmla="*/ 2147483647 h 3784"/>
              <a:gd name="T92" fmla="*/ 2147483647 w 1488"/>
              <a:gd name="T93" fmla="*/ 2147483647 h 3784"/>
              <a:gd name="T94" fmla="*/ 2147483647 w 1488"/>
              <a:gd name="T95" fmla="*/ 2147483647 h 3784"/>
              <a:gd name="T96" fmla="*/ 2147483647 w 1488"/>
              <a:gd name="T97" fmla="*/ 2147483647 h 3784"/>
              <a:gd name="T98" fmla="*/ 2147483647 w 1488"/>
              <a:gd name="T99" fmla="*/ 2147483647 h 3784"/>
              <a:gd name="T100" fmla="*/ 2147483647 w 1488"/>
              <a:gd name="T101" fmla="*/ 2147483647 h 3784"/>
              <a:gd name="T102" fmla="*/ 2147483647 w 1488"/>
              <a:gd name="T103" fmla="*/ 2147483647 h 3784"/>
              <a:gd name="T104" fmla="*/ 2147483647 w 1488"/>
              <a:gd name="T105" fmla="*/ 2147483647 h 3784"/>
              <a:gd name="T106" fmla="*/ 2147483647 w 1488"/>
              <a:gd name="T107" fmla="*/ 2147483647 h 378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488"/>
              <a:gd name="T163" fmla="*/ 0 h 3784"/>
              <a:gd name="T164" fmla="*/ 1488 w 1488"/>
              <a:gd name="T165" fmla="*/ 3784 h 378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488" h="3784">
                <a:moveTo>
                  <a:pt x="456" y="88"/>
                </a:moveTo>
                <a:lnTo>
                  <a:pt x="480" y="0"/>
                </a:lnTo>
                <a:lnTo>
                  <a:pt x="560" y="16"/>
                </a:lnTo>
                <a:lnTo>
                  <a:pt x="672" y="64"/>
                </a:lnTo>
                <a:lnTo>
                  <a:pt x="704" y="112"/>
                </a:lnTo>
                <a:lnTo>
                  <a:pt x="832" y="72"/>
                </a:lnTo>
                <a:lnTo>
                  <a:pt x="896" y="136"/>
                </a:lnTo>
                <a:lnTo>
                  <a:pt x="968" y="192"/>
                </a:lnTo>
                <a:lnTo>
                  <a:pt x="1088" y="232"/>
                </a:lnTo>
                <a:lnTo>
                  <a:pt x="1160" y="280"/>
                </a:lnTo>
                <a:lnTo>
                  <a:pt x="1344" y="344"/>
                </a:lnTo>
                <a:lnTo>
                  <a:pt x="1416" y="440"/>
                </a:lnTo>
                <a:lnTo>
                  <a:pt x="1408" y="552"/>
                </a:lnTo>
                <a:lnTo>
                  <a:pt x="1344" y="688"/>
                </a:lnTo>
                <a:lnTo>
                  <a:pt x="1320" y="736"/>
                </a:lnTo>
                <a:lnTo>
                  <a:pt x="1336" y="840"/>
                </a:lnTo>
                <a:lnTo>
                  <a:pt x="1392" y="904"/>
                </a:lnTo>
                <a:lnTo>
                  <a:pt x="1384" y="960"/>
                </a:lnTo>
                <a:lnTo>
                  <a:pt x="1336" y="1032"/>
                </a:lnTo>
                <a:lnTo>
                  <a:pt x="1232" y="1088"/>
                </a:lnTo>
                <a:lnTo>
                  <a:pt x="1184" y="1168"/>
                </a:lnTo>
                <a:lnTo>
                  <a:pt x="1216" y="1240"/>
                </a:lnTo>
                <a:lnTo>
                  <a:pt x="1248" y="1288"/>
                </a:lnTo>
                <a:lnTo>
                  <a:pt x="1264" y="1352"/>
                </a:lnTo>
                <a:lnTo>
                  <a:pt x="1208" y="1440"/>
                </a:lnTo>
                <a:lnTo>
                  <a:pt x="1248" y="1912"/>
                </a:lnTo>
                <a:lnTo>
                  <a:pt x="1272" y="2016"/>
                </a:lnTo>
                <a:lnTo>
                  <a:pt x="1328" y="2064"/>
                </a:lnTo>
                <a:lnTo>
                  <a:pt x="1408" y="2064"/>
                </a:lnTo>
                <a:lnTo>
                  <a:pt x="1464" y="2136"/>
                </a:lnTo>
                <a:lnTo>
                  <a:pt x="1456" y="2184"/>
                </a:lnTo>
                <a:lnTo>
                  <a:pt x="1488" y="2272"/>
                </a:lnTo>
                <a:lnTo>
                  <a:pt x="1416" y="2344"/>
                </a:lnTo>
                <a:lnTo>
                  <a:pt x="1376" y="2376"/>
                </a:lnTo>
                <a:lnTo>
                  <a:pt x="1400" y="2464"/>
                </a:lnTo>
                <a:lnTo>
                  <a:pt x="1312" y="2464"/>
                </a:lnTo>
                <a:lnTo>
                  <a:pt x="1288" y="2504"/>
                </a:lnTo>
                <a:lnTo>
                  <a:pt x="1264" y="2600"/>
                </a:lnTo>
                <a:lnTo>
                  <a:pt x="1296" y="2696"/>
                </a:lnTo>
                <a:lnTo>
                  <a:pt x="1264" y="2784"/>
                </a:lnTo>
                <a:lnTo>
                  <a:pt x="1224" y="2816"/>
                </a:lnTo>
                <a:lnTo>
                  <a:pt x="1192" y="2872"/>
                </a:lnTo>
                <a:lnTo>
                  <a:pt x="1240" y="2944"/>
                </a:lnTo>
                <a:lnTo>
                  <a:pt x="1256" y="3000"/>
                </a:lnTo>
                <a:lnTo>
                  <a:pt x="1184" y="3008"/>
                </a:lnTo>
                <a:lnTo>
                  <a:pt x="1144" y="3032"/>
                </a:lnTo>
                <a:lnTo>
                  <a:pt x="1208" y="3112"/>
                </a:lnTo>
                <a:lnTo>
                  <a:pt x="1168" y="3168"/>
                </a:lnTo>
                <a:lnTo>
                  <a:pt x="1096" y="3152"/>
                </a:lnTo>
                <a:lnTo>
                  <a:pt x="1104" y="3240"/>
                </a:lnTo>
                <a:lnTo>
                  <a:pt x="1064" y="3264"/>
                </a:lnTo>
                <a:lnTo>
                  <a:pt x="992" y="3264"/>
                </a:lnTo>
                <a:lnTo>
                  <a:pt x="944" y="3312"/>
                </a:lnTo>
                <a:lnTo>
                  <a:pt x="936" y="3360"/>
                </a:lnTo>
                <a:lnTo>
                  <a:pt x="944" y="3464"/>
                </a:lnTo>
                <a:lnTo>
                  <a:pt x="928" y="3536"/>
                </a:lnTo>
                <a:lnTo>
                  <a:pt x="864" y="3664"/>
                </a:lnTo>
                <a:lnTo>
                  <a:pt x="800" y="3760"/>
                </a:lnTo>
                <a:lnTo>
                  <a:pt x="688" y="3784"/>
                </a:lnTo>
                <a:lnTo>
                  <a:pt x="544" y="3720"/>
                </a:lnTo>
                <a:lnTo>
                  <a:pt x="544" y="3560"/>
                </a:lnTo>
                <a:lnTo>
                  <a:pt x="544" y="3440"/>
                </a:lnTo>
                <a:lnTo>
                  <a:pt x="496" y="3432"/>
                </a:lnTo>
                <a:lnTo>
                  <a:pt x="480" y="3360"/>
                </a:lnTo>
                <a:lnTo>
                  <a:pt x="448" y="3288"/>
                </a:lnTo>
                <a:lnTo>
                  <a:pt x="416" y="3248"/>
                </a:lnTo>
                <a:lnTo>
                  <a:pt x="472" y="3184"/>
                </a:lnTo>
                <a:lnTo>
                  <a:pt x="456" y="3136"/>
                </a:lnTo>
                <a:lnTo>
                  <a:pt x="416" y="3088"/>
                </a:lnTo>
                <a:lnTo>
                  <a:pt x="408" y="3032"/>
                </a:lnTo>
                <a:lnTo>
                  <a:pt x="352" y="3008"/>
                </a:lnTo>
                <a:lnTo>
                  <a:pt x="352" y="2960"/>
                </a:lnTo>
                <a:lnTo>
                  <a:pt x="352" y="2824"/>
                </a:lnTo>
                <a:lnTo>
                  <a:pt x="376" y="2752"/>
                </a:lnTo>
                <a:lnTo>
                  <a:pt x="352" y="2672"/>
                </a:lnTo>
                <a:lnTo>
                  <a:pt x="376" y="2576"/>
                </a:lnTo>
                <a:lnTo>
                  <a:pt x="360" y="2392"/>
                </a:lnTo>
                <a:lnTo>
                  <a:pt x="320" y="2320"/>
                </a:lnTo>
                <a:lnTo>
                  <a:pt x="296" y="2248"/>
                </a:lnTo>
                <a:lnTo>
                  <a:pt x="328" y="2168"/>
                </a:lnTo>
                <a:lnTo>
                  <a:pt x="344" y="2096"/>
                </a:lnTo>
                <a:lnTo>
                  <a:pt x="312" y="2048"/>
                </a:lnTo>
                <a:lnTo>
                  <a:pt x="192" y="1976"/>
                </a:lnTo>
                <a:lnTo>
                  <a:pt x="160" y="2016"/>
                </a:lnTo>
                <a:lnTo>
                  <a:pt x="152" y="1960"/>
                </a:lnTo>
                <a:lnTo>
                  <a:pt x="96" y="1880"/>
                </a:lnTo>
                <a:lnTo>
                  <a:pt x="48" y="1800"/>
                </a:lnTo>
                <a:lnTo>
                  <a:pt x="0" y="1720"/>
                </a:lnTo>
                <a:lnTo>
                  <a:pt x="16" y="1624"/>
                </a:lnTo>
                <a:lnTo>
                  <a:pt x="88" y="1544"/>
                </a:lnTo>
                <a:lnTo>
                  <a:pt x="184" y="1456"/>
                </a:lnTo>
                <a:lnTo>
                  <a:pt x="248" y="1376"/>
                </a:lnTo>
                <a:lnTo>
                  <a:pt x="280" y="1328"/>
                </a:lnTo>
                <a:lnTo>
                  <a:pt x="288" y="1184"/>
                </a:lnTo>
                <a:lnTo>
                  <a:pt x="312" y="1048"/>
                </a:lnTo>
                <a:lnTo>
                  <a:pt x="352" y="968"/>
                </a:lnTo>
                <a:lnTo>
                  <a:pt x="384" y="888"/>
                </a:lnTo>
                <a:lnTo>
                  <a:pt x="392" y="760"/>
                </a:lnTo>
                <a:lnTo>
                  <a:pt x="360" y="712"/>
                </a:lnTo>
                <a:lnTo>
                  <a:pt x="328" y="640"/>
                </a:lnTo>
                <a:lnTo>
                  <a:pt x="272" y="576"/>
                </a:lnTo>
                <a:lnTo>
                  <a:pt x="256" y="528"/>
                </a:lnTo>
                <a:lnTo>
                  <a:pt x="336" y="448"/>
                </a:lnTo>
                <a:lnTo>
                  <a:pt x="384" y="368"/>
                </a:lnTo>
                <a:lnTo>
                  <a:pt x="376" y="288"/>
                </a:lnTo>
                <a:lnTo>
                  <a:pt x="448" y="216"/>
                </a:lnTo>
                <a:lnTo>
                  <a:pt x="472" y="152"/>
                </a:lnTo>
                <a:lnTo>
                  <a:pt x="456" y="88"/>
                </a:lnTo>
                <a:close/>
              </a:path>
            </a:pathLst>
          </a:custGeom>
          <a:pattFill prst="pct60">
            <a:fgClr>
              <a:srgbClr val="006600"/>
            </a:fgClr>
            <a:bgClr>
              <a:srgbClr val="FFFFFF"/>
            </a:bgClr>
          </a:pattFill>
          <a:ln w="19050">
            <a:solidFill>
              <a:srgbClr val="00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53" name="TextBox 39"/>
          <p:cNvSpPr txBox="1">
            <a:spLocks noChangeArrowheads="1"/>
          </p:cNvSpPr>
          <p:nvPr/>
        </p:nvSpPr>
        <p:spPr bwMode="auto">
          <a:xfrm>
            <a:off x="7589838" y="263526"/>
            <a:ext cx="290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3300"/>
                </a:solidFill>
                <a:cs typeface="Arial" charset="0"/>
              </a:rPr>
              <a:t>Flint Hills Ecoregion</a:t>
            </a:r>
          </a:p>
        </p:txBody>
      </p:sp>
      <p:sp>
        <p:nvSpPr>
          <p:cNvPr id="2054" name="Line 122"/>
          <p:cNvSpPr>
            <a:spLocks noChangeShapeType="1"/>
          </p:cNvSpPr>
          <p:nvPr/>
        </p:nvSpPr>
        <p:spPr bwMode="auto">
          <a:xfrm>
            <a:off x="4649789" y="3916364"/>
            <a:ext cx="2960687" cy="65563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55" name="Line 122"/>
          <p:cNvSpPr>
            <a:spLocks noChangeShapeType="1"/>
          </p:cNvSpPr>
          <p:nvPr/>
        </p:nvSpPr>
        <p:spPr bwMode="auto">
          <a:xfrm flipV="1">
            <a:off x="4624389" y="887413"/>
            <a:ext cx="2890837" cy="233521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56" name="Text Box 124"/>
          <p:cNvSpPr txBox="1">
            <a:spLocks noChangeArrowheads="1"/>
          </p:cNvSpPr>
          <p:nvPr/>
        </p:nvSpPr>
        <p:spPr bwMode="auto">
          <a:xfrm>
            <a:off x="5392739" y="3222626"/>
            <a:ext cx="2154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00"/>
                </a:solidFill>
              </a:rPr>
              <a:t>Konza Prairie</a:t>
            </a:r>
          </a:p>
          <a:p>
            <a:pPr eaLnBrk="1" hangingPunct="1"/>
            <a:r>
              <a:rPr lang="en-US" altLang="en-US" sz="2000">
                <a:solidFill>
                  <a:srgbClr val="003300"/>
                </a:solidFill>
              </a:rPr>
              <a:t>Biological Station</a:t>
            </a:r>
          </a:p>
        </p:txBody>
      </p:sp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4252913" y="3221038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prstClr val="black"/>
                </a:solidFill>
              </a:rPr>
              <a:t>*</a:t>
            </a:r>
          </a:p>
        </p:txBody>
      </p:sp>
      <p:sp>
        <p:nvSpPr>
          <p:cNvPr id="2058" name="TextBox 9"/>
          <p:cNvSpPr txBox="1">
            <a:spLocks noChangeArrowheads="1"/>
          </p:cNvSpPr>
          <p:nvPr/>
        </p:nvSpPr>
        <p:spPr bwMode="auto">
          <a:xfrm>
            <a:off x="8732838" y="1585914"/>
            <a:ext cx="323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prstClr val="black"/>
                </a:solidFill>
              </a:rPr>
              <a:t>*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078664" y="1938338"/>
            <a:ext cx="1597025" cy="1460500"/>
          </a:xfrm>
          <a:prstGeom prst="straightConnector1">
            <a:avLst/>
          </a:prstGeom>
          <a:ln w="25400">
            <a:solidFill>
              <a:srgbClr val="0033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4525963" y="3398838"/>
            <a:ext cx="887412" cy="95250"/>
          </a:xfrm>
          <a:prstGeom prst="straightConnector1">
            <a:avLst/>
          </a:prstGeom>
          <a:ln w="25400">
            <a:solidFill>
              <a:srgbClr val="0033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Rectangle 21"/>
          <p:cNvSpPr>
            <a:spLocks noChangeArrowheads="1"/>
          </p:cNvSpPr>
          <p:nvPr/>
        </p:nvSpPr>
        <p:spPr bwMode="auto">
          <a:xfrm>
            <a:off x="5605463" y="4987925"/>
            <a:ext cx="50355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KPBS sits at the dry western edge of the original tallgrass range and on shallow soils; highly responsive to precipitation variability</a:t>
            </a:r>
          </a:p>
        </p:txBody>
      </p:sp>
      <p:sp>
        <p:nvSpPr>
          <p:cNvPr id="23" name="Left Arrow 22"/>
          <p:cNvSpPr/>
          <p:nvPr/>
        </p:nvSpPr>
        <p:spPr>
          <a:xfrm>
            <a:off x="2452048" y="-13648"/>
            <a:ext cx="4230806" cy="436728"/>
          </a:xfrm>
          <a:prstGeom prst="leftArrow">
            <a:avLst/>
          </a:prstGeom>
          <a:gradFill flip="none" rotWithShape="1">
            <a:gsLst>
              <a:gs pos="0">
                <a:srgbClr val="5E9EFF">
                  <a:alpha val="39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5" name="TextBox 23"/>
          <p:cNvSpPr txBox="1">
            <a:spLocks noChangeArrowheads="1"/>
          </p:cNvSpPr>
          <p:nvPr/>
        </p:nvSpPr>
        <p:spPr bwMode="auto">
          <a:xfrm>
            <a:off x="6027738" y="0"/>
            <a:ext cx="569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wet</a:t>
            </a:r>
          </a:p>
        </p:txBody>
      </p:sp>
      <p:sp>
        <p:nvSpPr>
          <p:cNvPr id="2066" name="TextBox 24"/>
          <p:cNvSpPr txBox="1">
            <a:spLocks noChangeArrowheads="1"/>
          </p:cNvSpPr>
          <p:nvPr/>
        </p:nvSpPr>
        <p:spPr bwMode="auto">
          <a:xfrm>
            <a:off x="2605089" y="0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dry</a:t>
            </a:r>
          </a:p>
        </p:txBody>
      </p:sp>
    </p:spTree>
    <p:extLst>
      <p:ext uri="{BB962C8B-B14F-4D97-AF65-F5344CB8AC3E}">
        <p14:creationId xmlns:p14="http://schemas.microsoft.com/office/powerpoint/2010/main" val="929882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4543" y="1396902"/>
            <a:ext cx="36845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8.5k acre tallgrass prairie preserve dedicated as an ecological research laboratory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Bluestem range – dominated by warm-season grasses mixed with various forb species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Complicated by a complex topography, variable climate, disturbance by fire and large herbivores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25" y="923926"/>
            <a:ext cx="7620000" cy="5715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66568" y="134678"/>
            <a:ext cx="8329881" cy="789248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Konza</a:t>
            </a:r>
            <a:r>
              <a:rPr lang="en-US" dirty="0">
                <a:solidFill>
                  <a:srgbClr val="002060"/>
                </a:solidFill>
              </a:rPr>
              <a:t> Prairie Biological Station</a:t>
            </a:r>
          </a:p>
        </p:txBody>
      </p:sp>
    </p:spTree>
    <p:extLst>
      <p:ext uri="{BB962C8B-B14F-4D97-AF65-F5344CB8AC3E}">
        <p14:creationId xmlns:p14="http://schemas.microsoft.com/office/powerpoint/2010/main" val="2550514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9950" y="134938"/>
            <a:ext cx="7772400" cy="819150"/>
          </a:xfrm>
        </p:spPr>
        <p:txBody>
          <a:bodyPr/>
          <a:lstStyle/>
          <a:p>
            <a:r>
              <a:rPr lang="en-US" altLang="en-US" sz="3200" dirty="0" err="1">
                <a:solidFill>
                  <a:srgbClr val="000068"/>
                </a:solidFill>
                <a:latin typeface="Verdana" pitchFamily="34" charset="0"/>
              </a:rPr>
              <a:t>Konza</a:t>
            </a:r>
            <a:r>
              <a:rPr lang="en-US" altLang="en-US" sz="3200" dirty="0">
                <a:solidFill>
                  <a:srgbClr val="000068"/>
                </a:solidFill>
                <a:latin typeface="Verdana" pitchFamily="34" charset="0"/>
              </a:rPr>
              <a:t> Prairie plant communities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794000" y="1122363"/>
            <a:ext cx="66484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Dominated by warm-season C</a:t>
            </a:r>
            <a:r>
              <a:rPr kumimoji="0" lang="en-US" alt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grasses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6" y="1641476"/>
            <a:ext cx="3268997" cy="2348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347" y="4157917"/>
            <a:ext cx="182880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560" y="4157918"/>
            <a:ext cx="2352482" cy="2425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0792" y="4157917"/>
            <a:ext cx="1604514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309" y="4157918"/>
            <a:ext cx="1984076" cy="2425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974" y="1641476"/>
            <a:ext cx="4696333" cy="23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55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838326" y="903288"/>
            <a:ext cx="84375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Forb species comprise the bulk of plant biodiversity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xfrm>
            <a:off x="2139950" y="134938"/>
            <a:ext cx="7772400" cy="81915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3200" dirty="0" err="1">
                <a:solidFill>
                  <a:srgbClr val="002060"/>
                </a:solidFill>
                <a:latin typeface="+mn-lt"/>
              </a:rPr>
              <a:t>Konza</a:t>
            </a: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 Prairie plant communities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733" y="1530478"/>
            <a:ext cx="2370223" cy="1777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433" y="1722438"/>
            <a:ext cx="3644026" cy="2733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650" y="4655131"/>
            <a:ext cx="2797168" cy="2087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733" y="5146190"/>
            <a:ext cx="2370223" cy="1580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150" y="4655131"/>
            <a:ext cx="3131080" cy="2087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953" y="1526589"/>
            <a:ext cx="2316287" cy="303665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744192" y="3088949"/>
            <a:ext cx="802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 Horne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8696" y="4209238"/>
            <a:ext cx="802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 Horne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3007" y="3433313"/>
            <a:ext cx="2381209" cy="16130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96067" y="4807960"/>
            <a:ext cx="802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 Horne</a:t>
            </a:r>
          </a:p>
        </p:txBody>
      </p:sp>
    </p:spTree>
    <p:extLst>
      <p:ext uri="{BB962C8B-B14F-4D97-AF65-F5344CB8AC3E}">
        <p14:creationId xmlns:p14="http://schemas.microsoft.com/office/powerpoint/2010/main" val="1325020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1">
            <a:extLst>
              <a:ext uri="{FF2B5EF4-FFF2-40B4-BE49-F238E27FC236}">
                <a16:creationId xmlns:a16="http://schemas.microsoft.com/office/drawing/2014/main" id="{964707FE-EADE-4216-B043-D2393D670C82}"/>
              </a:ext>
            </a:extLst>
          </p:cNvPr>
          <p:cNvSpPr txBox="1">
            <a:spLocks/>
          </p:cNvSpPr>
          <p:nvPr/>
        </p:nvSpPr>
        <p:spPr>
          <a:xfrm>
            <a:off x="646112" y="452718"/>
            <a:ext cx="9404723" cy="782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Classification of Life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AC042D27-DC86-418A-8BD4-AEA0C132B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849" y="1253340"/>
            <a:ext cx="3593379" cy="489184"/>
          </a:xfrm>
        </p:spPr>
        <p:txBody>
          <a:bodyPr/>
          <a:lstStyle/>
          <a:p>
            <a:r>
              <a:rPr lang="en-US" dirty="0"/>
              <a:t>Systematics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AC042D27-DC86-418A-8BD4-AEA0C132B05F}"/>
              </a:ext>
            </a:extLst>
          </p:cNvPr>
          <p:cNvSpPr txBox="1">
            <a:spLocks/>
          </p:cNvSpPr>
          <p:nvPr/>
        </p:nvSpPr>
        <p:spPr>
          <a:xfrm>
            <a:off x="1010641" y="1737269"/>
            <a:ext cx="4094761" cy="4739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Taxonomy that describes evolutionary relationships (phylogeny)</a:t>
            </a:r>
          </a:p>
          <a:p>
            <a:r>
              <a:rPr lang="en-US" dirty="0"/>
              <a:t>Latin binomial is retained</a:t>
            </a:r>
          </a:p>
          <a:p>
            <a:r>
              <a:rPr lang="en-US" dirty="0"/>
              <a:t>Rank-based classification is too simple, breaks down  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3E92AE-2A48-4F53-B539-DA85FCF5BF4C}"/>
              </a:ext>
            </a:extLst>
          </p:cNvPr>
          <p:cNvGrpSpPr/>
          <p:nvPr/>
        </p:nvGrpSpPr>
        <p:grpSpPr>
          <a:xfrm>
            <a:off x="6358432" y="0"/>
            <a:ext cx="5833568" cy="6858000"/>
            <a:chOff x="6358432" y="0"/>
            <a:chExt cx="5833568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F23F373-5CC0-4263-8698-0FB8A687A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8432" y="0"/>
              <a:ext cx="5833568" cy="6858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18BB59C-6A22-4DEA-BF31-8E83EC27A852}"/>
                </a:ext>
              </a:extLst>
            </p:cNvPr>
            <p:cNvSpPr/>
            <p:nvPr/>
          </p:nvSpPr>
          <p:spPr>
            <a:xfrm>
              <a:off x="6449872" y="6440244"/>
              <a:ext cx="32834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Hug, Laura A., et al. "A new view of the tree of life." </a:t>
              </a:r>
              <a:r>
                <a:rPr lang="en-US" sz="1000" i="1" dirty="0">
                  <a:solidFill>
                    <a:schemeClr val="bg1"/>
                  </a:solidFill>
                </a:rPr>
                <a:t>Nature microbiology</a:t>
              </a:r>
              <a:r>
                <a:rPr lang="en-US" sz="1000" dirty="0">
                  <a:solidFill>
                    <a:schemeClr val="bg1"/>
                  </a:solidFill>
                </a:rPr>
                <a:t> 1.5 (2016): 1-6.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095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452720"/>
            <a:ext cx="9404723" cy="772233"/>
          </a:xfrm>
        </p:spPr>
        <p:txBody>
          <a:bodyPr/>
          <a:lstStyle/>
          <a:p>
            <a:r>
              <a:rPr lang="en-US" dirty="0"/>
              <a:t>Systematics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145546" y="1337580"/>
            <a:ext cx="10635923" cy="5287055"/>
            <a:chOff x="793119" y="1499503"/>
            <a:chExt cx="10635923" cy="5287055"/>
          </a:xfrm>
        </p:grpSpPr>
        <p:pic>
          <p:nvPicPr>
            <p:cNvPr id="41" name="Picture 40" descr="Telecanter's Receding Rules: Silhouettes IX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6809" y="1711669"/>
              <a:ext cx="822365" cy="50515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5481" y="1770120"/>
              <a:ext cx="743561" cy="48605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0712" y="1499503"/>
              <a:ext cx="934245" cy="929482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119" y="1725711"/>
              <a:ext cx="1113190" cy="55027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99319">
              <a:off x="5418539" y="1729372"/>
              <a:ext cx="814946" cy="567553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8567" y="1636452"/>
              <a:ext cx="693311" cy="68977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231917" y="1695868"/>
              <a:ext cx="310788" cy="797909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469" y="1736189"/>
              <a:ext cx="1376617" cy="54093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3372" y="1796471"/>
              <a:ext cx="1042641" cy="492536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1423923" y="2304064"/>
              <a:ext cx="9464061" cy="4482494"/>
              <a:chOff x="1423923" y="2304064"/>
              <a:chExt cx="9464061" cy="4482494"/>
            </a:xfrm>
          </p:grpSpPr>
          <p:cxnSp>
            <p:nvCxnSpPr>
              <p:cNvPr id="63" name="Straight Arrow Connector 62"/>
              <p:cNvCxnSpPr/>
              <p:nvPr/>
            </p:nvCxnSpPr>
            <p:spPr>
              <a:xfrm flipH="1" flipV="1">
                <a:off x="4945336" y="6291083"/>
                <a:ext cx="222470" cy="25747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 flipH="1">
                <a:off x="4492278" y="4452255"/>
                <a:ext cx="267640" cy="18735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1942516" y="2724519"/>
                <a:ext cx="12109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Placenta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2277474" y="3078240"/>
                <a:ext cx="12109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Live birth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317464" y="4065880"/>
                <a:ext cx="21754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Fur, mammary glands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759918" y="6478781"/>
                <a:ext cx="15090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Amniotic eggs</a:t>
                </a: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423923" y="2304064"/>
                <a:ext cx="9464061" cy="4382486"/>
                <a:chOff x="1423923" y="2304064"/>
                <a:chExt cx="9464061" cy="4382486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 flipV="1">
                  <a:off x="4269175" y="2331398"/>
                  <a:ext cx="6618809" cy="435515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 flipH="1" flipV="1">
                  <a:off x="1423923" y="2322286"/>
                  <a:ext cx="3282707" cy="406882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H="1" flipV="1">
                  <a:off x="2507594" y="2304064"/>
                  <a:ext cx="2912454" cy="362238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H="1" flipV="1">
                  <a:off x="5883503" y="2313175"/>
                  <a:ext cx="1745229" cy="213908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H="1">
                  <a:off x="3114675" y="2322286"/>
                  <a:ext cx="1099995" cy="74693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 flipV="1">
                  <a:off x="7292570" y="2322286"/>
                  <a:ext cx="1237692" cy="153790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 flipV="1">
                  <a:off x="9125239" y="2331398"/>
                  <a:ext cx="570879" cy="78715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2864339" y="2322286"/>
                  <a:ext cx="641625" cy="43531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7675552" y="2322286"/>
                  <a:ext cx="717252" cy="45675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Straight Arrow Connector 50"/>
              <p:cNvCxnSpPr/>
              <p:nvPr/>
            </p:nvCxnSpPr>
            <p:spPr>
              <a:xfrm flipV="1">
                <a:off x="2466110" y="2574099"/>
                <a:ext cx="226072" cy="14630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2769912" y="2953877"/>
                <a:ext cx="226072" cy="14630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/>
          <p:cNvSpPr txBox="1"/>
          <p:nvPr/>
        </p:nvSpPr>
        <p:spPr>
          <a:xfrm>
            <a:off x="4694399" y="2916316"/>
            <a:ext cx="2702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Cladogram</a:t>
            </a:r>
          </a:p>
        </p:txBody>
      </p:sp>
    </p:spTree>
    <p:extLst>
      <p:ext uri="{BB962C8B-B14F-4D97-AF65-F5344CB8AC3E}">
        <p14:creationId xmlns:p14="http://schemas.microsoft.com/office/powerpoint/2010/main" val="2502322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4897649" y="1077692"/>
            <a:ext cx="5844384" cy="5695951"/>
          </a:xfrm>
          <a:prstGeom prst="ellipse">
            <a:avLst/>
          </a:prstGeom>
          <a:solidFill>
            <a:schemeClr val="tx1">
              <a:alpha val="4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964707FE-EADE-4216-B043-D2393D670C82}"/>
              </a:ext>
            </a:extLst>
          </p:cNvPr>
          <p:cNvSpPr txBox="1">
            <a:spLocks/>
          </p:cNvSpPr>
          <p:nvPr/>
        </p:nvSpPr>
        <p:spPr>
          <a:xfrm>
            <a:off x="646112" y="452718"/>
            <a:ext cx="9404723" cy="782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Classification of Life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16137" y="1941143"/>
            <a:ext cx="3055941" cy="49025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u="sng" dirty="0"/>
              <a:t>Linnaean Classification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406557" y="1906835"/>
            <a:ext cx="3754437" cy="52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b="1" u="sng" dirty="0"/>
              <a:t>Phylogenetic Classification</a:t>
            </a:r>
          </a:p>
        </p:txBody>
      </p:sp>
      <p:sp>
        <p:nvSpPr>
          <p:cNvPr id="3" name="Oval 2"/>
          <p:cNvSpPr/>
          <p:nvPr/>
        </p:nvSpPr>
        <p:spPr>
          <a:xfrm>
            <a:off x="1402156" y="1077690"/>
            <a:ext cx="5844384" cy="5695951"/>
          </a:xfrm>
          <a:prstGeom prst="ellips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8353" y="2431397"/>
            <a:ext cx="313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Simple, plainly organized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5460" y="3279337"/>
            <a:ext cx="240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Based on </a:t>
            </a:r>
          </a:p>
          <a:p>
            <a:r>
              <a:rPr lang="en-US" i="1" dirty="0"/>
              <a:t>physical traits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5458" y="4464021"/>
            <a:ext cx="271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Hierarchical system is intuitive but limited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2491" y="2431397"/>
            <a:ext cx="323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Organized but complex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94056" y="3094671"/>
            <a:ext cx="301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i="1" dirty="0"/>
          </a:p>
          <a:p>
            <a:pPr algn="r"/>
            <a:r>
              <a:rPr lang="en-US" i="1" dirty="0"/>
              <a:t>Based on evolutionary relationships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94053" y="4279356"/>
            <a:ext cx="3126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i="1" dirty="0"/>
          </a:p>
          <a:p>
            <a:pPr algn="r"/>
            <a:r>
              <a:rPr lang="en-US" i="1" dirty="0"/>
              <a:t>Descriptive, but defies neat hierarchical ranking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97137" y="3072223"/>
            <a:ext cx="204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Facilitate</a:t>
            </a:r>
          </a:p>
          <a:p>
            <a:pPr algn="ctr"/>
            <a:r>
              <a:rPr lang="en-US" i="1" dirty="0"/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3254283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BBD9-520F-47A9-A669-2C09D5DD9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plants?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B6C2F6-3DC1-4890-B0E5-548216A00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939" y="303898"/>
            <a:ext cx="6363239" cy="6375716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042D27-DC86-418A-8BD4-AEA0C132B05F}"/>
              </a:ext>
            </a:extLst>
          </p:cNvPr>
          <p:cNvSpPr txBox="1">
            <a:spLocks/>
          </p:cNvSpPr>
          <p:nvPr/>
        </p:nvSpPr>
        <p:spPr>
          <a:xfrm>
            <a:off x="495605" y="1405219"/>
            <a:ext cx="5359835" cy="1781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Eukaryotic organisms that are:</a:t>
            </a:r>
          </a:p>
          <a:p>
            <a:pPr lvl="1"/>
            <a:r>
              <a:rPr lang="en-US" dirty="0"/>
              <a:t>(Mainly) multicellular</a:t>
            </a:r>
          </a:p>
          <a:p>
            <a:pPr lvl="1"/>
            <a:r>
              <a:rPr lang="en-US" dirty="0"/>
              <a:t>(Mostly) photosynthetic</a:t>
            </a:r>
          </a:p>
          <a:p>
            <a:pPr lvl="1"/>
            <a:r>
              <a:rPr lang="en-US" dirty="0"/>
              <a:t>(Traditionally) in the Kingdom </a:t>
            </a:r>
            <a:r>
              <a:rPr lang="en-US" b="1" dirty="0"/>
              <a:t>Plantae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99337" y="3820387"/>
            <a:ext cx="2680855" cy="235873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9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2" b="-1"/>
          <a:stretch/>
        </p:blipFill>
        <p:spPr>
          <a:xfrm>
            <a:off x="1708151" y="0"/>
            <a:ext cx="8136889" cy="6853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386852-834F-49E4-AA99-D89C9567E71A}"/>
              </a:ext>
            </a:extLst>
          </p:cNvPr>
          <p:cNvSpPr/>
          <p:nvPr/>
        </p:nvSpPr>
        <p:spPr>
          <a:xfrm>
            <a:off x="7832333" y="6484883"/>
            <a:ext cx="422303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Simpson, Michael G. </a:t>
            </a:r>
            <a:r>
              <a:rPr lang="en-US" sz="1050" i="1" dirty="0">
                <a:solidFill>
                  <a:schemeClr val="bg1"/>
                </a:solidFill>
              </a:rPr>
              <a:t>Plant systematics</a:t>
            </a:r>
            <a:r>
              <a:rPr lang="en-US" sz="1050" dirty="0">
                <a:solidFill>
                  <a:schemeClr val="bg1"/>
                </a:solidFill>
              </a:rPr>
              <a:t>. Academic press, 2019.</a:t>
            </a:r>
          </a:p>
        </p:txBody>
      </p:sp>
    </p:spTree>
    <p:extLst>
      <p:ext uri="{BB962C8B-B14F-4D97-AF65-F5344CB8AC3E}">
        <p14:creationId xmlns:p14="http://schemas.microsoft.com/office/powerpoint/2010/main" val="2953158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4707FE-EADE-4216-B043-D2393D67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plants?</a:t>
            </a:r>
          </a:p>
        </p:txBody>
      </p:sp>
      <p:sp>
        <p:nvSpPr>
          <p:cNvPr id="7" name="Rectangle 6"/>
          <p:cNvSpPr/>
          <p:nvPr/>
        </p:nvSpPr>
        <p:spPr>
          <a:xfrm>
            <a:off x="6224157" y="1176719"/>
            <a:ext cx="2680855" cy="235873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05012" y="1176719"/>
            <a:ext cx="2680855" cy="235873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05012" y="3535455"/>
            <a:ext cx="2680855" cy="235873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24157" y="3535455"/>
            <a:ext cx="2680855" cy="235873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43304" y="3535455"/>
            <a:ext cx="2680855" cy="2358736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30380" y="3368336"/>
            <a:ext cx="2348347" cy="2677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3304" y="1176723"/>
            <a:ext cx="2680855" cy="2360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233" y="1173193"/>
            <a:ext cx="2677067" cy="236481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042D27-DC86-418A-8BD4-AEA0C132B05F}"/>
              </a:ext>
            </a:extLst>
          </p:cNvPr>
          <p:cNvSpPr txBox="1">
            <a:spLocks/>
          </p:cNvSpPr>
          <p:nvPr/>
        </p:nvSpPr>
        <p:spPr>
          <a:xfrm>
            <a:off x="495605" y="1405219"/>
            <a:ext cx="5359835" cy="1781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A lineage of eukaryotes that photosynthesize using green primary chloroplasts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45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6112" y="1235914"/>
            <a:ext cx="829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Life span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Growth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Photosynthetic pathway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4707FE-EADE-4216-B043-D2393D67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9"/>
            <a:ext cx="9404723" cy="1143000"/>
          </a:xfrm>
        </p:spPr>
        <p:txBody>
          <a:bodyPr/>
          <a:lstStyle/>
          <a:p>
            <a:r>
              <a:rPr lang="en-US" dirty="0"/>
              <a:t>Sundry terminology</a:t>
            </a:r>
          </a:p>
        </p:txBody>
      </p:sp>
    </p:spTree>
    <p:extLst>
      <p:ext uri="{BB962C8B-B14F-4D97-AF65-F5344CB8AC3E}">
        <p14:creationId xmlns:p14="http://schemas.microsoft.com/office/powerpoint/2010/main" val="6766827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24806</TotalTime>
  <Words>920</Words>
  <Application>Microsoft Macintosh PowerPoint</Application>
  <PresentationFormat>Widescreen</PresentationFormat>
  <Paragraphs>187</Paragraphs>
  <Slides>25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Ink Free</vt:lpstr>
      <vt:lpstr>Verdana</vt:lpstr>
      <vt:lpstr>Wingdings 3</vt:lpstr>
      <vt:lpstr>Ion</vt:lpstr>
      <vt:lpstr>Office Theme</vt:lpstr>
      <vt:lpstr>1_Office Theme</vt:lpstr>
      <vt:lpstr>Acrobat Document</vt:lpstr>
      <vt:lpstr>Classification of Life</vt:lpstr>
      <vt:lpstr>What are plants?</vt:lpstr>
      <vt:lpstr>PowerPoint Presentation</vt:lpstr>
      <vt:lpstr>Systematics</vt:lpstr>
      <vt:lpstr>PowerPoint Presentation</vt:lpstr>
      <vt:lpstr>What are plants?</vt:lpstr>
      <vt:lpstr>PowerPoint Presentation</vt:lpstr>
      <vt:lpstr>What are plants?</vt:lpstr>
      <vt:lpstr>Sundry terminology</vt:lpstr>
      <vt:lpstr>Sundry terminology</vt:lpstr>
      <vt:lpstr>Sundry terminology</vt:lpstr>
      <vt:lpstr>Sundry terminology</vt:lpstr>
      <vt:lpstr>Sundry terminology</vt:lpstr>
      <vt:lpstr>Sundry terminology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Konza Prairie Biological Station</vt:lpstr>
      <vt:lpstr>Konza Prairie plant communities</vt:lpstr>
      <vt:lpstr>Konza Prairie plant communities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KMN Botany</dc:title>
  <dc:creator>Jeff</dc:creator>
  <cp:lastModifiedBy>Jill Haukos</cp:lastModifiedBy>
  <cp:revision>215</cp:revision>
  <dcterms:created xsi:type="dcterms:W3CDTF">2021-03-10T15:35:09Z</dcterms:created>
  <dcterms:modified xsi:type="dcterms:W3CDTF">2021-04-21T17:39:22Z</dcterms:modified>
</cp:coreProperties>
</file>