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306" r:id="rId3"/>
    <p:sldId id="307" r:id="rId4"/>
    <p:sldId id="308" r:id="rId5"/>
    <p:sldId id="309" r:id="rId6"/>
    <p:sldId id="310" r:id="rId7"/>
    <p:sldId id="311" r:id="rId8"/>
    <p:sldId id="328" r:id="rId9"/>
    <p:sldId id="313" r:id="rId10"/>
    <p:sldId id="329" r:id="rId11"/>
    <p:sldId id="330" r:id="rId12"/>
    <p:sldId id="317" r:id="rId13"/>
    <p:sldId id="331" r:id="rId14"/>
    <p:sldId id="318" r:id="rId15"/>
    <p:sldId id="338" r:id="rId16"/>
    <p:sldId id="319" r:id="rId17"/>
    <p:sldId id="332" r:id="rId18"/>
    <p:sldId id="334" r:id="rId19"/>
    <p:sldId id="335" r:id="rId20"/>
    <p:sldId id="336" r:id="rId21"/>
    <p:sldId id="337" r:id="rId22"/>
    <p:sldId id="339" r:id="rId23"/>
    <p:sldId id="26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75"/>
    <p:restoredTop sz="94677"/>
  </p:normalViewPr>
  <p:slideViewPr>
    <p:cSldViewPr snapToGrid="0">
      <p:cViewPr varScale="1">
        <p:scale>
          <a:sx n="88" d="100"/>
          <a:sy n="88" d="100"/>
        </p:scale>
        <p:origin x="1032" y="184"/>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CF7F57-6428-234D-8DFB-51EAF58D71A0}" type="datetimeFigureOut">
              <a:rPr lang="en-US" smtClean="0"/>
              <a:t>8/29/23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0E237C-579C-5743-AA94-84D5468835F8}" type="slidenum">
              <a:rPr lang="en-US" smtClean="0"/>
              <a:t>‹#›</a:t>
            </a:fld>
            <a:endParaRPr lang="en-US"/>
          </a:p>
        </p:txBody>
      </p:sp>
    </p:spTree>
    <p:extLst>
      <p:ext uri="{BB962C8B-B14F-4D97-AF65-F5344CB8AC3E}">
        <p14:creationId xmlns:p14="http://schemas.microsoft.com/office/powerpoint/2010/main" val="1923939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0E237C-579C-5743-AA94-84D5468835F8}" type="slidenum">
              <a:rPr lang="en-US" smtClean="0"/>
              <a:t>2</a:t>
            </a:fld>
            <a:endParaRPr lang="en-US"/>
          </a:p>
        </p:txBody>
      </p:sp>
    </p:spTree>
    <p:extLst>
      <p:ext uri="{BB962C8B-B14F-4D97-AF65-F5344CB8AC3E}">
        <p14:creationId xmlns:p14="http://schemas.microsoft.com/office/powerpoint/2010/main" val="1985679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can clearly discern that there is a difference between the two sides of the road. There is also a fence present, that provides a pretty significant clue. There is no fence on the right side. The kinds of plants present on the left look quite a bit different from the plants on the right. Let’s look more closely at what these plants appear to be. </a:t>
            </a:r>
          </a:p>
        </p:txBody>
      </p:sp>
      <p:sp>
        <p:nvSpPr>
          <p:cNvPr id="4" name="Slide Number Placeholder 3"/>
          <p:cNvSpPr>
            <a:spLocks noGrp="1"/>
          </p:cNvSpPr>
          <p:nvPr>
            <p:ph type="sldNum" sz="quarter" idx="5"/>
          </p:nvPr>
        </p:nvSpPr>
        <p:spPr/>
        <p:txBody>
          <a:bodyPr/>
          <a:lstStyle/>
          <a:p>
            <a:fld id="{A80E237C-579C-5743-AA94-84D5468835F8}" type="slidenum">
              <a:rPr lang="en-US" smtClean="0"/>
              <a:t>4</a:t>
            </a:fld>
            <a:endParaRPr lang="en-US"/>
          </a:p>
        </p:txBody>
      </p:sp>
    </p:spTree>
    <p:extLst>
      <p:ext uri="{BB962C8B-B14F-4D97-AF65-F5344CB8AC3E}">
        <p14:creationId xmlns:p14="http://schemas.microsoft.com/office/powerpoint/2010/main" val="1059960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Ground level – this is what a coyote sees as it walks through the prairie. Note how the composition of plants is vastly different between the two sides of the road. What side of the road has more bugs? </a:t>
            </a:r>
          </a:p>
        </p:txBody>
      </p:sp>
      <p:sp>
        <p:nvSpPr>
          <p:cNvPr id="4" name="Slide Number Placeholder 3"/>
          <p:cNvSpPr>
            <a:spLocks noGrp="1"/>
          </p:cNvSpPr>
          <p:nvPr>
            <p:ph type="sldNum" sz="quarter" idx="5"/>
          </p:nvPr>
        </p:nvSpPr>
        <p:spPr/>
        <p:txBody>
          <a:bodyPr/>
          <a:lstStyle/>
          <a:p>
            <a:fld id="{A80E237C-579C-5743-AA94-84D5468835F8}" type="slidenum">
              <a:rPr lang="en-US" smtClean="0"/>
              <a:t>5</a:t>
            </a:fld>
            <a:endParaRPr lang="en-US"/>
          </a:p>
        </p:txBody>
      </p:sp>
    </p:spTree>
    <p:extLst>
      <p:ext uri="{BB962C8B-B14F-4D97-AF65-F5344CB8AC3E}">
        <p14:creationId xmlns:p14="http://schemas.microsoft.com/office/powerpoint/2010/main" val="3530535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view is from 5 m high – what a bison sees as it walks through the prairie.</a:t>
            </a:r>
          </a:p>
        </p:txBody>
      </p:sp>
      <p:sp>
        <p:nvSpPr>
          <p:cNvPr id="4" name="Slide Number Placeholder 3"/>
          <p:cNvSpPr>
            <a:spLocks noGrp="1"/>
          </p:cNvSpPr>
          <p:nvPr>
            <p:ph type="sldNum" sz="quarter" idx="5"/>
          </p:nvPr>
        </p:nvSpPr>
        <p:spPr/>
        <p:txBody>
          <a:bodyPr/>
          <a:lstStyle/>
          <a:p>
            <a:fld id="{A80E237C-579C-5743-AA94-84D5468835F8}" type="slidenum">
              <a:rPr lang="en-US" smtClean="0"/>
              <a:t>6</a:t>
            </a:fld>
            <a:endParaRPr lang="en-US"/>
          </a:p>
        </p:txBody>
      </p:sp>
    </p:spTree>
    <p:extLst>
      <p:ext uri="{BB962C8B-B14F-4D97-AF65-F5344CB8AC3E}">
        <p14:creationId xmlns:p14="http://schemas.microsoft.com/office/powerpoint/2010/main" val="4180788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view is from 35 m high – what a hawk sees flying over the prairie. </a:t>
            </a:r>
          </a:p>
        </p:txBody>
      </p:sp>
      <p:sp>
        <p:nvSpPr>
          <p:cNvPr id="4" name="Slide Number Placeholder 3"/>
          <p:cNvSpPr>
            <a:spLocks noGrp="1"/>
          </p:cNvSpPr>
          <p:nvPr>
            <p:ph type="sldNum" sz="quarter" idx="5"/>
          </p:nvPr>
        </p:nvSpPr>
        <p:spPr/>
        <p:txBody>
          <a:bodyPr/>
          <a:lstStyle/>
          <a:p>
            <a:fld id="{A80E237C-579C-5743-AA94-84D5468835F8}" type="slidenum">
              <a:rPr lang="en-US" smtClean="0"/>
              <a:t>7</a:t>
            </a:fld>
            <a:endParaRPr lang="en-US"/>
          </a:p>
        </p:txBody>
      </p:sp>
    </p:spTree>
    <p:extLst>
      <p:ext uri="{BB962C8B-B14F-4D97-AF65-F5344CB8AC3E}">
        <p14:creationId xmlns:p14="http://schemas.microsoft.com/office/powerpoint/2010/main" val="2712677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can clearly discern that there is a difference between the two sides of the road. There is also a fence present, that provides a pretty significant clue. There is no fence on the right side. The kinds of plants present on the left look quite a bit different from the plants on the right. Let’s look more closely at what these plants appear to be. </a:t>
            </a:r>
          </a:p>
        </p:txBody>
      </p:sp>
      <p:sp>
        <p:nvSpPr>
          <p:cNvPr id="4" name="Slide Number Placeholder 3"/>
          <p:cNvSpPr>
            <a:spLocks noGrp="1"/>
          </p:cNvSpPr>
          <p:nvPr>
            <p:ph type="sldNum" sz="quarter" idx="5"/>
          </p:nvPr>
        </p:nvSpPr>
        <p:spPr/>
        <p:txBody>
          <a:bodyPr/>
          <a:lstStyle/>
          <a:p>
            <a:fld id="{A80E237C-579C-5743-AA94-84D5468835F8}" type="slidenum">
              <a:rPr lang="en-US" smtClean="0"/>
              <a:t>8</a:t>
            </a:fld>
            <a:endParaRPr lang="en-US"/>
          </a:p>
        </p:txBody>
      </p:sp>
    </p:spTree>
    <p:extLst>
      <p:ext uri="{BB962C8B-B14F-4D97-AF65-F5344CB8AC3E}">
        <p14:creationId xmlns:p14="http://schemas.microsoft.com/office/powerpoint/2010/main" val="3896264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0E237C-579C-5743-AA94-84D5468835F8}" type="slidenum">
              <a:rPr lang="en-US" smtClean="0"/>
              <a:t>16</a:t>
            </a:fld>
            <a:endParaRPr lang="en-US"/>
          </a:p>
        </p:txBody>
      </p:sp>
    </p:spTree>
    <p:extLst>
      <p:ext uri="{BB962C8B-B14F-4D97-AF65-F5344CB8AC3E}">
        <p14:creationId xmlns:p14="http://schemas.microsoft.com/office/powerpoint/2010/main" val="1738491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747CF-11D2-1127-EF24-2D49D2B7D3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2F0A88-D797-0DB8-FEDB-7BEE4A2437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07A1D6-ECEF-1B86-8EEB-2593E9641914}"/>
              </a:ext>
            </a:extLst>
          </p:cNvPr>
          <p:cNvSpPr>
            <a:spLocks noGrp="1"/>
          </p:cNvSpPr>
          <p:nvPr>
            <p:ph type="dt" sz="half" idx="10"/>
          </p:nvPr>
        </p:nvSpPr>
        <p:spPr/>
        <p:txBody>
          <a:bodyPr/>
          <a:lstStyle/>
          <a:p>
            <a:fld id="{49DDD3E7-4EED-4341-912A-EFD3122881A3}" type="datetimeFigureOut">
              <a:rPr lang="en-US" smtClean="0"/>
              <a:t>8/29/23</a:t>
            </a:fld>
            <a:endParaRPr lang="en-US"/>
          </a:p>
        </p:txBody>
      </p:sp>
      <p:sp>
        <p:nvSpPr>
          <p:cNvPr id="5" name="Footer Placeholder 4">
            <a:extLst>
              <a:ext uri="{FF2B5EF4-FFF2-40B4-BE49-F238E27FC236}">
                <a16:creationId xmlns:a16="http://schemas.microsoft.com/office/drawing/2014/main" id="{E77BD322-E89C-F2DE-53C6-5DABB99AD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6472EB-4917-D685-2611-15368B382F6A}"/>
              </a:ext>
            </a:extLst>
          </p:cNvPr>
          <p:cNvSpPr>
            <a:spLocks noGrp="1"/>
          </p:cNvSpPr>
          <p:nvPr>
            <p:ph type="sldNum" sz="quarter" idx="12"/>
          </p:nvPr>
        </p:nvSpPr>
        <p:spPr/>
        <p:txBody>
          <a:bodyPr/>
          <a:lstStyle/>
          <a:p>
            <a:fld id="{687B0EE2-7DAD-8143-8D6E-BF195A67DEF8}" type="slidenum">
              <a:rPr lang="en-US" smtClean="0"/>
              <a:t>‹#›</a:t>
            </a:fld>
            <a:endParaRPr lang="en-US"/>
          </a:p>
        </p:txBody>
      </p:sp>
    </p:spTree>
    <p:extLst>
      <p:ext uri="{BB962C8B-B14F-4D97-AF65-F5344CB8AC3E}">
        <p14:creationId xmlns:p14="http://schemas.microsoft.com/office/powerpoint/2010/main" val="289989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55969-95C2-7DDA-20DD-D23FCE016E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F53C08-FFAA-A9C2-E6EB-B0D4D01BFE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19C5C1-2000-7CD8-5C37-5ED5653FAF49}"/>
              </a:ext>
            </a:extLst>
          </p:cNvPr>
          <p:cNvSpPr>
            <a:spLocks noGrp="1"/>
          </p:cNvSpPr>
          <p:nvPr>
            <p:ph type="dt" sz="half" idx="10"/>
          </p:nvPr>
        </p:nvSpPr>
        <p:spPr/>
        <p:txBody>
          <a:bodyPr/>
          <a:lstStyle/>
          <a:p>
            <a:fld id="{49DDD3E7-4EED-4341-912A-EFD3122881A3}" type="datetimeFigureOut">
              <a:rPr lang="en-US" smtClean="0"/>
              <a:t>8/29/23</a:t>
            </a:fld>
            <a:endParaRPr lang="en-US"/>
          </a:p>
        </p:txBody>
      </p:sp>
      <p:sp>
        <p:nvSpPr>
          <p:cNvPr id="5" name="Footer Placeholder 4">
            <a:extLst>
              <a:ext uri="{FF2B5EF4-FFF2-40B4-BE49-F238E27FC236}">
                <a16:creationId xmlns:a16="http://schemas.microsoft.com/office/drawing/2014/main" id="{BC669F19-CC51-65AD-F95B-953D5ADD14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D1FF43-043C-1DCF-FD02-E14B41ED0FC6}"/>
              </a:ext>
            </a:extLst>
          </p:cNvPr>
          <p:cNvSpPr>
            <a:spLocks noGrp="1"/>
          </p:cNvSpPr>
          <p:nvPr>
            <p:ph type="sldNum" sz="quarter" idx="12"/>
          </p:nvPr>
        </p:nvSpPr>
        <p:spPr/>
        <p:txBody>
          <a:bodyPr/>
          <a:lstStyle/>
          <a:p>
            <a:fld id="{687B0EE2-7DAD-8143-8D6E-BF195A67DEF8}" type="slidenum">
              <a:rPr lang="en-US" smtClean="0"/>
              <a:t>‹#›</a:t>
            </a:fld>
            <a:endParaRPr lang="en-US"/>
          </a:p>
        </p:txBody>
      </p:sp>
    </p:spTree>
    <p:extLst>
      <p:ext uri="{BB962C8B-B14F-4D97-AF65-F5344CB8AC3E}">
        <p14:creationId xmlns:p14="http://schemas.microsoft.com/office/powerpoint/2010/main" val="240912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241E8D-CF5B-3315-E9A3-2E9570124E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4409F4-CCAE-9F93-5CDD-27D8C9359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ACC0D3-EF43-A972-6F60-E5CA75686FE4}"/>
              </a:ext>
            </a:extLst>
          </p:cNvPr>
          <p:cNvSpPr>
            <a:spLocks noGrp="1"/>
          </p:cNvSpPr>
          <p:nvPr>
            <p:ph type="dt" sz="half" idx="10"/>
          </p:nvPr>
        </p:nvSpPr>
        <p:spPr/>
        <p:txBody>
          <a:bodyPr/>
          <a:lstStyle/>
          <a:p>
            <a:fld id="{49DDD3E7-4EED-4341-912A-EFD3122881A3}" type="datetimeFigureOut">
              <a:rPr lang="en-US" smtClean="0"/>
              <a:t>8/29/23</a:t>
            </a:fld>
            <a:endParaRPr lang="en-US"/>
          </a:p>
        </p:txBody>
      </p:sp>
      <p:sp>
        <p:nvSpPr>
          <p:cNvPr id="5" name="Footer Placeholder 4">
            <a:extLst>
              <a:ext uri="{FF2B5EF4-FFF2-40B4-BE49-F238E27FC236}">
                <a16:creationId xmlns:a16="http://schemas.microsoft.com/office/drawing/2014/main" id="{ED4BA48D-74D5-0A75-6CED-B216C31EED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F4CB9F-B936-5FE7-4C70-8D23B02087E6}"/>
              </a:ext>
            </a:extLst>
          </p:cNvPr>
          <p:cNvSpPr>
            <a:spLocks noGrp="1"/>
          </p:cNvSpPr>
          <p:nvPr>
            <p:ph type="sldNum" sz="quarter" idx="12"/>
          </p:nvPr>
        </p:nvSpPr>
        <p:spPr/>
        <p:txBody>
          <a:bodyPr/>
          <a:lstStyle/>
          <a:p>
            <a:fld id="{687B0EE2-7DAD-8143-8D6E-BF195A67DEF8}" type="slidenum">
              <a:rPr lang="en-US" smtClean="0"/>
              <a:t>‹#›</a:t>
            </a:fld>
            <a:endParaRPr lang="en-US"/>
          </a:p>
        </p:txBody>
      </p:sp>
    </p:spTree>
    <p:extLst>
      <p:ext uri="{BB962C8B-B14F-4D97-AF65-F5344CB8AC3E}">
        <p14:creationId xmlns:p14="http://schemas.microsoft.com/office/powerpoint/2010/main" val="268238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F11DD-7210-680E-1ED0-7DC4B90DA0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D010CD-682C-99B9-ECD8-A6EEE56747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495DDB-81C3-31EA-59EB-14141177C9CE}"/>
              </a:ext>
            </a:extLst>
          </p:cNvPr>
          <p:cNvSpPr>
            <a:spLocks noGrp="1"/>
          </p:cNvSpPr>
          <p:nvPr>
            <p:ph type="dt" sz="half" idx="10"/>
          </p:nvPr>
        </p:nvSpPr>
        <p:spPr/>
        <p:txBody>
          <a:bodyPr/>
          <a:lstStyle/>
          <a:p>
            <a:fld id="{49DDD3E7-4EED-4341-912A-EFD3122881A3}" type="datetimeFigureOut">
              <a:rPr lang="en-US" smtClean="0"/>
              <a:t>8/29/23</a:t>
            </a:fld>
            <a:endParaRPr lang="en-US"/>
          </a:p>
        </p:txBody>
      </p:sp>
      <p:sp>
        <p:nvSpPr>
          <p:cNvPr id="5" name="Footer Placeholder 4">
            <a:extLst>
              <a:ext uri="{FF2B5EF4-FFF2-40B4-BE49-F238E27FC236}">
                <a16:creationId xmlns:a16="http://schemas.microsoft.com/office/drawing/2014/main" id="{9BE53EF8-9D12-719D-610E-940ACAA44F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DE0063-3B20-126A-89CF-8B4EC9678F73}"/>
              </a:ext>
            </a:extLst>
          </p:cNvPr>
          <p:cNvSpPr>
            <a:spLocks noGrp="1"/>
          </p:cNvSpPr>
          <p:nvPr>
            <p:ph type="sldNum" sz="quarter" idx="12"/>
          </p:nvPr>
        </p:nvSpPr>
        <p:spPr/>
        <p:txBody>
          <a:bodyPr/>
          <a:lstStyle/>
          <a:p>
            <a:fld id="{687B0EE2-7DAD-8143-8D6E-BF195A67DEF8}" type="slidenum">
              <a:rPr lang="en-US" smtClean="0"/>
              <a:t>‹#›</a:t>
            </a:fld>
            <a:endParaRPr lang="en-US"/>
          </a:p>
        </p:txBody>
      </p:sp>
    </p:spTree>
    <p:extLst>
      <p:ext uri="{BB962C8B-B14F-4D97-AF65-F5344CB8AC3E}">
        <p14:creationId xmlns:p14="http://schemas.microsoft.com/office/powerpoint/2010/main" val="36437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9E90-9244-2939-1DD4-5FC5BF4C03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C98F5C-A7CD-8A95-A248-EA85766B2F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2DC9E1-2F94-D055-4B36-02036EBCA9CF}"/>
              </a:ext>
            </a:extLst>
          </p:cNvPr>
          <p:cNvSpPr>
            <a:spLocks noGrp="1"/>
          </p:cNvSpPr>
          <p:nvPr>
            <p:ph type="dt" sz="half" idx="10"/>
          </p:nvPr>
        </p:nvSpPr>
        <p:spPr/>
        <p:txBody>
          <a:bodyPr/>
          <a:lstStyle/>
          <a:p>
            <a:fld id="{49DDD3E7-4EED-4341-912A-EFD3122881A3}" type="datetimeFigureOut">
              <a:rPr lang="en-US" smtClean="0"/>
              <a:t>8/29/23</a:t>
            </a:fld>
            <a:endParaRPr lang="en-US"/>
          </a:p>
        </p:txBody>
      </p:sp>
      <p:sp>
        <p:nvSpPr>
          <p:cNvPr id="5" name="Footer Placeholder 4">
            <a:extLst>
              <a:ext uri="{FF2B5EF4-FFF2-40B4-BE49-F238E27FC236}">
                <a16:creationId xmlns:a16="http://schemas.microsoft.com/office/drawing/2014/main" id="{CFBEF24F-8A54-8A46-061D-275FC8EEC9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A6984E-87D2-19AF-52ED-B8174AD92761}"/>
              </a:ext>
            </a:extLst>
          </p:cNvPr>
          <p:cNvSpPr>
            <a:spLocks noGrp="1"/>
          </p:cNvSpPr>
          <p:nvPr>
            <p:ph type="sldNum" sz="quarter" idx="12"/>
          </p:nvPr>
        </p:nvSpPr>
        <p:spPr/>
        <p:txBody>
          <a:bodyPr/>
          <a:lstStyle/>
          <a:p>
            <a:fld id="{687B0EE2-7DAD-8143-8D6E-BF195A67DEF8}" type="slidenum">
              <a:rPr lang="en-US" smtClean="0"/>
              <a:t>‹#›</a:t>
            </a:fld>
            <a:endParaRPr lang="en-US"/>
          </a:p>
        </p:txBody>
      </p:sp>
    </p:spTree>
    <p:extLst>
      <p:ext uri="{BB962C8B-B14F-4D97-AF65-F5344CB8AC3E}">
        <p14:creationId xmlns:p14="http://schemas.microsoft.com/office/powerpoint/2010/main" val="3722103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83926-018B-2747-B25F-52F1FA369B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BBDF84-91D6-E49E-A695-D34BA866EE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27899D-8292-64F2-7B9E-9E0C4B2FB6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CA0734-30DC-0CBE-4ACD-89F264E498C1}"/>
              </a:ext>
            </a:extLst>
          </p:cNvPr>
          <p:cNvSpPr>
            <a:spLocks noGrp="1"/>
          </p:cNvSpPr>
          <p:nvPr>
            <p:ph type="dt" sz="half" idx="10"/>
          </p:nvPr>
        </p:nvSpPr>
        <p:spPr/>
        <p:txBody>
          <a:bodyPr/>
          <a:lstStyle/>
          <a:p>
            <a:fld id="{49DDD3E7-4EED-4341-912A-EFD3122881A3}" type="datetimeFigureOut">
              <a:rPr lang="en-US" smtClean="0"/>
              <a:t>8/29/23</a:t>
            </a:fld>
            <a:endParaRPr lang="en-US"/>
          </a:p>
        </p:txBody>
      </p:sp>
      <p:sp>
        <p:nvSpPr>
          <p:cNvPr id="6" name="Footer Placeholder 5">
            <a:extLst>
              <a:ext uri="{FF2B5EF4-FFF2-40B4-BE49-F238E27FC236}">
                <a16:creationId xmlns:a16="http://schemas.microsoft.com/office/drawing/2014/main" id="{42B43B3F-71DE-AFCC-AA8D-228876B236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32C862-A28E-E9B7-A9E1-C5594F479ED8}"/>
              </a:ext>
            </a:extLst>
          </p:cNvPr>
          <p:cNvSpPr>
            <a:spLocks noGrp="1"/>
          </p:cNvSpPr>
          <p:nvPr>
            <p:ph type="sldNum" sz="quarter" idx="12"/>
          </p:nvPr>
        </p:nvSpPr>
        <p:spPr/>
        <p:txBody>
          <a:bodyPr/>
          <a:lstStyle/>
          <a:p>
            <a:fld id="{687B0EE2-7DAD-8143-8D6E-BF195A67DEF8}" type="slidenum">
              <a:rPr lang="en-US" smtClean="0"/>
              <a:t>‹#›</a:t>
            </a:fld>
            <a:endParaRPr lang="en-US"/>
          </a:p>
        </p:txBody>
      </p:sp>
    </p:spTree>
    <p:extLst>
      <p:ext uri="{BB962C8B-B14F-4D97-AF65-F5344CB8AC3E}">
        <p14:creationId xmlns:p14="http://schemas.microsoft.com/office/powerpoint/2010/main" val="118187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4D01B-115A-3BE6-C5A5-00F0814D54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0C5D41-1B91-393B-96E3-4558E8A77F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09AEDE-AECB-E760-0E83-ABBAAF240B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AC23B5-C1D9-8CC4-2FF3-64F0061B0B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54E11D-A4B9-35D9-A668-AAD7EABF1A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C353BB-2A6B-446E-FB51-A425759EBFE1}"/>
              </a:ext>
            </a:extLst>
          </p:cNvPr>
          <p:cNvSpPr>
            <a:spLocks noGrp="1"/>
          </p:cNvSpPr>
          <p:nvPr>
            <p:ph type="dt" sz="half" idx="10"/>
          </p:nvPr>
        </p:nvSpPr>
        <p:spPr/>
        <p:txBody>
          <a:bodyPr/>
          <a:lstStyle/>
          <a:p>
            <a:fld id="{49DDD3E7-4EED-4341-912A-EFD3122881A3}" type="datetimeFigureOut">
              <a:rPr lang="en-US" smtClean="0"/>
              <a:t>8/29/23</a:t>
            </a:fld>
            <a:endParaRPr lang="en-US"/>
          </a:p>
        </p:txBody>
      </p:sp>
      <p:sp>
        <p:nvSpPr>
          <p:cNvPr id="8" name="Footer Placeholder 7">
            <a:extLst>
              <a:ext uri="{FF2B5EF4-FFF2-40B4-BE49-F238E27FC236}">
                <a16:creationId xmlns:a16="http://schemas.microsoft.com/office/drawing/2014/main" id="{C3317AAE-2CD1-3CB6-D2A7-F7B40B421F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C13915-3345-C5C0-4A14-D9E55069351A}"/>
              </a:ext>
            </a:extLst>
          </p:cNvPr>
          <p:cNvSpPr>
            <a:spLocks noGrp="1"/>
          </p:cNvSpPr>
          <p:nvPr>
            <p:ph type="sldNum" sz="quarter" idx="12"/>
          </p:nvPr>
        </p:nvSpPr>
        <p:spPr/>
        <p:txBody>
          <a:bodyPr/>
          <a:lstStyle/>
          <a:p>
            <a:fld id="{687B0EE2-7DAD-8143-8D6E-BF195A67DEF8}" type="slidenum">
              <a:rPr lang="en-US" smtClean="0"/>
              <a:t>‹#›</a:t>
            </a:fld>
            <a:endParaRPr lang="en-US"/>
          </a:p>
        </p:txBody>
      </p:sp>
    </p:spTree>
    <p:extLst>
      <p:ext uri="{BB962C8B-B14F-4D97-AF65-F5344CB8AC3E}">
        <p14:creationId xmlns:p14="http://schemas.microsoft.com/office/powerpoint/2010/main" val="396763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35F0E-816C-A413-0ED6-2F642D45E5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9F59EE-805B-3B9C-CC03-F48889B7448D}"/>
              </a:ext>
            </a:extLst>
          </p:cNvPr>
          <p:cNvSpPr>
            <a:spLocks noGrp="1"/>
          </p:cNvSpPr>
          <p:nvPr>
            <p:ph type="dt" sz="half" idx="10"/>
          </p:nvPr>
        </p:nvSpPr>
        <p:spPr/>
        <p:txBody>
          <a:bodyPr/>
          <a:lstStyle/>
          <a:p>
            <a:fld id="{49DDD3E7-4EED-4341-912A-EFD3122881A3}" type="datetimeFigureOut">
              <a:rPr lang="en-US" smtClean="0"/>
              <a:t>8/29/23</a:t>
            </a:fld>
            <a:endParaRPr lang="en-US"/>
          </a:p>
        </p:txBody>
      </p:sp>
      <p:sp>
        <p:nvSpPr>
          <p:cNvPr id="4" name="Footer Placeholder 3">
            <a:extLst>
              <a:ext uri="{FF2B5EF4-FFF2-40B4-BE49-F238E27FC236}">
                <a16:creationId xmlns:a16="http://schemas.microsoft.com/office/drawing/2014/main" id="{B5896CA6-3E68-1B97-92E2-7B462DDB1F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0E8CA0-B613-806A-6954-C0EF2E62C453}"/>
              </a:ext>
            </a:extLst>
          </p:cNvPr>
          <p:cNvSpPr>
            <a:spLocks noGrp="1"/>
          </p:cNvSpPr>
          <p:nvPr>
            <p:ph type="sldNum" sz="quarter" idx="12"/>
          </p:nvPr>
        </p:nvSpPr>
        <p:spPr/>
        <p:txBody>
          <a:bodyPr/>
          <a:lstStyle/>
          <a:p>
            <a:fld id="{687B0EE2-7DAD-8143-8D6E-BF195A67DEF8}" type="slidenum">
              <a:rPr lang="en-US" smtClean="0"/>
              <a:t>‹#›</a:t>
            </a:fld>
            <a:endParaRPr lang="en-US"/>
          </a:p>
        </p:txBody>
      </p:sp>
    </p:spTree>
    <p:extLst>
      <p:ext uri="{BB962C8B-B14F-4D97-AF65-F5344CB8AC3E}">
        <p14:creationId xmlns:p14="http://schemas.microsoft.com/office/powerpoint/2010/main" val="393390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383A74-D8F6-7B82-EC68-7F6729847C13}"/>
              </a:ext>
            </a:extLst>
          </p:cNvPr>
          <p:cNvSpPr>
            <a:spLocks noGrp="1"/>
          </p:cNvSpPr>
          <p:nvPr>
            <p:ph type="dt" sz="half" idx="10"/>
          </p:nvPr>
        </p:nvSpPr>
        <p:spPr/>
        <p:txBody>
          <a:bodyPr/>
          <a:lstStyle/>
          <a:p>
            <a:fld id="{49DDD3E7-4EED-4341-912A-EFD3122881A3}" type="datetimeFigureOut">
              <a:rPr lang="en-US" smtClean="0"/>
              <a:t>8/29/23</a:t>
            </a:fld>
            <a:endParaRPr lang="en-US"/>
          </a:p>
        </p:txBody>
      </p:sp>
      <p:sp>
        <p:nvSpPr>
          <p:cNvPr id="3" name="Footer Placeholder 2">
            <a:extLst>
              <a:ext uri="{FF2B5EF4-FFF2-40B4-BE49-F238E27FC236}">
                <a16:creationId xmlns:a16="http://schemas.microsoft.com/office/drawing/2014/main" id="{A29DBC6B-5AD3-7108-5E11-D58DEC1456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72577A-BDD4-3EE9-07B9-F50C29FF7880}"/>
              </a:ext>
            </a:extLst>
          </p:cNvPr>
          <p:cNvSpPr>
            <a:spLocks noGrp="1"/>
          </p:cNvSpPr>
          <p:nvPr>
            <p:ph type="sldNum" sz="quarter" idx="12"/>
          </p:nvPr>
        </p:nvSpPr>
        <p:spPr/>
        <p:txBody>
          <a:bodyPr/>
          <a:lstStyle/>
          <a:p>
            <a:fld id="{687B0EE2-7DAD-8143-8D6E-BF195A67DEF8}" type="slidenum">
              <a:rPr lang="en-US" smtClean="0"/>
              <a:t>‹#›</a:t>
            </a:fld>
            <a:endParaRPr lang="en-US"/>
          </a:p>
        </p:txBody>
      </p:sp>
    </p:spTree>
    <p:extLst>
      <p:ext uri="{BB962C8B-B14F-4D97-AF65-F5344CB8AC3E}">
        <p14:creationId xmlns:p14="http://schemas.microsoft.com/office/powerpoint/2010/main" val="163229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49CCF-14F3-8BFA-BC7E-A219188576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356FCA-64EB-35FB-AA5C-751651119E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A9BBE3-A968-4856-F413-AC6521BD13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623A4A-208A-FBC6-F0AD-D550D3AA5732}"/>
              </a:ext>
            </a:extLst>
          </p:cNvPr>
          <p:cNvSpPr>
            <a:spLocks noGrp="1"/>
          </p:cNvSpPr>
          <p:nvPr>
            <p:ph type="dt" sz="half" idx="10"/>
          </p:nvPr>
        </p:nvSpPr>
        <p:spPr/>
        <p:txBody>
          <a:bodyPr/>
          <a:lstStyle/>
          <a:p>
            <a:fld id="{49DDD3E7-4EED-4341-912A-EFD3122881A3}" type="datetimeFigureOut">
              <a:rPr lang="en-US" smtClean="0"/>
              <a:t>8/29/23</a:t>
            </a:fld>
            <a:endParaRPr lang="en-US"/>
          </a:p>
        </p:txBody>
      </p:sp>
      <p:sp>
        <p:nvSpPr>
          <p:cNvPr id="6" name="Footer Placeholder 5">
            <a:extLst>
              <a:ext uri="{FF2B5EF4-FFF2-40B4-BE49-F238E27FC236}">
                <a16:creationId xmlns:a16="http://schemas.microsoft.com/office/drawing/2014/main" id="{E986C946-2E52-751C-E2A3-D0F50754BE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0F4E7A-E93F-2B6B-1BD8-7053B7E7413D}"/>
              </a:ext>
            </a:extLst>
          </p:cNvPr>
          <p:cNvSpPr>
            <a:spLocks noGrp="1"/>
          </p:cNvSpPr>
          <p:nvPr>
            <p:ph type="sldNum" sz="quarter" idx="12"/>
          </p:nvPr>
        </p:nvSpPr>
        <p:spPr/>
        <p:txBody>
          <a:bodyPr/>
          <a:lstStyle/>
          <a:p>
            <a:fld id="{687B0EE2-7DAD-8143-8D6E-BF195A67DEF8}" type="slidenum">
              <a:rPr lang="en-US" smtClean="0"/>
              <a:t>‹#›</a:t>
            </a:fld>
            <a:endParaRPr lang="en-US"/>
          </a:p>
        </p:txBody>
      </p:sp>
    </p:spTree>
    <p:extLst>
      <p:ext uri="{BB962C8B-B14F-4D97-AF65-F5344CB8AC3E}">
        <p14:creationId xmlns:p14="http://schemas.microsoft.com/office/powerpoint/2010/main" val="394571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3BF12-95F8-1D17-805B-FDC1518E56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B82291-8991-D54B-58EF-78607F09D1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7BBDE0-BFD3-0A1E-CF8F-ACED766E10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6B4F40-7549-51DD-4D8C-DD4D1C318FD1}"/>
              </a:ext>
            </a:extLst>
          </p:cNvPr>
          <p:cNvSpPr>
            <a:spLocks noGrp="1"/>
          </p:cNvSpPr>
          <p:nvPr>
            <p:ph type="dt" sz="half" idx="10"/>
          </p:nvPr>
        </p:nvSpPr>
        <p:spPr/>
        <p:txBody>
          <a:bodyPr/>
          <a:lstStyle/>
          <a:p>
            <a:fld id="{49DDD3E7-4EED-4341-912A-EFD3122881A3}" type="datetimeFigureOut">
              <a:rPr lang="en-US" smtClean="0"/>
              <a:t>8/29/23</a:t>
            </a:fld>
            <a:endParaRPr lang="en-US"/>
          </a:p>
        </p:txBody>
      </p:sp>
      <p:sp>
        <p:nvSpPr>
          <p:cNvPr id="6" name="Footer Placeholder 5">
            <a:extLst>
              <a:ext uri="{FF2B5EF4-FFF2-40B4-BE49-F238E27FC236}">
                <a16:creationId xmlns:a16="http://schemas.microsoft.com/office/drawing/2014/main" id="{1CA9381C-7E9C-C7B1-59D6-642366F17B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88E403-BDB3-AA33-C118-AE9819D198EE}"/>
              </a:ext>
            </a:extLst>
          </p:cNvPr>
          <p:cNvSpPr>
            <a:spLocks noGrp="1"/>
          </p:cNvSpPr>
          <p:nvPr>
            <p:ph type="sldNum" sz="quarter" idx="12"/>
          </p:nvPr>
        </p:nvSpPr>
        <p:spPr/>
        <p:txBody>
          <a:bodyPr/>
          <a:lstStyle/>
          <a:p>
            <a:fld id="{687B0EE2-7DAD-8143-8D6E-BF195A67DEF8}" type="slidenum">
              <a:rPr lang="en-US" smtClean="0"/>
              <a:t>‹#›</a:t>
            </a:fld>
            <a:endParaRPr lang="en-US"/>
          </a:p>
        </p:txBody>
      </p:sp>
    </p:spTree>
    <p:extLst>
      <p:ext uri="{BB962C8B-B14F-4D97-AF65-F5344CB8AC3E}">
        <p14:creationId xmlns:p14="http://schemas.microsoft.com/office/powerpoint/2010/main" val="704580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8997D5-CAC4-1744-1385-A7294B61FF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C61733-B02F-7A3D-3488-6FC4423BF3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5A23C2-D642-221E-BBDB-1CBFF79742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DDD3E7-4EED-4341-912A-EFD3122881A3}" type="datetimeFigureOut">
              <a:rPr lang="en-US" smtClean="0"/>
              <a:t>8/29/23</a:t>
            </a:fld>
            <a:endParaRPr lang="en-US"/>
          </a:p>
        </p:txBody>
      </p:sp>
      <p:sp>
        <p:nvSpPr>
          <p:cNvPr id="5" name="Footer Placeholder 4">
            <a:extLst>
              <a:ext uri="{FF2B5EF4-FFF2-40B4-BE49-F238E27FC236}">
                <a16:creationId xmlns:a16="http://schemas.microsoft.com/office/drawing/2014/main" id="{2A02F280-939C-70B1-B083-4AE15D5987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77D1B5-BF5C-580C-0AF4-44F4E1C0C7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7B0EE2-7DAD-8143-8D6E-BF195A67DEF8}" type="slidenum">
              <a:rPr lang="en-US" smtClean="0"/>
              <a:t>‹#›</a:t>
            </a:fld>
            <a:endParaRPr lang="en-US"/>
          </a:p>
        </p:txBody>
      </p:sp>
    </p:spTree>
    <p:extLst>
      <p:ext uri="{BB962C8B-B14F-4D97-AF65-F5344CB8AC3E}">
        <p14:creationId xmlns:p14="http://schemas.microsoft.com/office/powerpoint/2010/main" val="156497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zNAsqbKYfcg?feature=oembed"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ideo" Target="https://www.youtube.com/embed/kOOVrygo4Os?feature=oembed" TargetMode="Externa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ideo" Target="https://www.youtube.com/embed/FfJhLAPZqjQ?feature=oembed" TargetMode="Externa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2" name="Rectangle 35">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field of flowers and grass&#10;&#10;Description automatically generated">
            <a:extLst>
              <a:ext uri="{FF2B5EF4-FFF2-40B4-BE49-F238E27FC236}">
                <a16:creationId xmlns:a16="http://schemas.microsoft.com/office/drawing/2014/main" id="{20277B7E-4CDC-DF39-4797-180F5E9B7FD9}"/>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0" y="-18570"/>
            <a:ext cx="12191980" cy="6857999"/>
          </a:xfrm>
          <a:prstGeom prst="rect">
            <a:avLst/>
          </a:prstGeom>
        </p:spPr>
      </p:pic>
      <p:sp>
        <p:nvSpPr>
          <p:cNvPr id="14" name="TextBox 13">
            <a:extLst>
              <a:ext uri="{FF2B5EF4-FFF2-40B4-BE49-F238E27FC236}">
                <a16:creationId xmlns:a16="http://schemas.microsoft.com/office/drawing/2014/main" id="{8F8DD61A-0EAC-761A-373E-6BD23A89693B}"/>
              </a:ext>
            </a:extLst>
          </p:cNvPr>
          <p:cNvSpPr txBox="1"/>
          <p:nvPr/>
        </p:nvSpPr>
        <p:spPr>
          <a:xfrm>
            <a:off x="1524000" y="1122362"/>
            <a:ext cx="9144000" cy="2900518"/>
          </a:xfrm>
          <a:prstGeom prst="rect">
            <a:avLst/>
          </a:prstGeom>
        </p:spPr>
        <p:txBody>
          <a:bodyPr vert="horz" lIns="91440" tIns="45720" rIns="91440" bIns="45720" rtlCol="0" anchor="b">
            <a:normAutofit fontScale="92500" lnSpcReduction="20000"/>
          </a:bodyPr>
          <a:lstStyle/>
          <a:p>
            <a:pPr algn="ctr">
              <a:lnSpc>
                <a:spcPct val="90000"/>
              </a:lnSpc>
              <a:spcBef>
                <a:spcPct val="0"/>
              </a:spcBef>
              <a:spcAft>
                <a:spcPts val="600"/>
              </a:spcAft>
            </a:pPr>
            <a:r>
              <a:rPr lang="en-US" sz="11500" dirty="0">
                <a:solidFill>
                  <a:srgbClr val="FFFFFF"/>
                </a:solidFill>
                <a:latin typeface="+mj-lt"/>
                <a:ea typeface="+mj-ea"/>
                <a:cs typeface="+mj-cs"/>
              </a:rPr>
              <a:t>The Prairie</a:t>
            </a:r>
          </a:p>
          <a:p>
            <a:pPr algn="ctr">
              <a:lnSpc>
                <a:spcPct val="90000"/>
              </a:lnSpc>
              <a:spcBef>
                <a:spcPct val="0"/>
              </a:spcBef>
              <a:spcAft>
                <a:spcPts val="600"/>
              </a:spcAft>
            </a:pPr>
            <a:endParaRPr lang="en-US" sz="6000" dirty="0">
              <a:solidFill>
                <a:srgbClr val="FFFFFF"/>
              </a:solidFill>
              <a:latin typeface="+mj-lt"/>
              <a:ea typeface="+mj-ea"/>
              <a:cs typeface="+mj-cs"/>
            </a:endParaRPr>
          </a:p>
          <a:p>
            <a:pPr algn="ctr">
              <a:lnSpc>
                <a:spcPct val="90000"/>
              </a:lnSpc>
              <a:spcBef>
                <a:spcPct val="0"/>
              </a:spcBef>
              <a:spcAft>
                <a:spcPts val="600"/>
              </a:spcAft>
            </a:pPr>
            <a:r>
              <a:rPr lang="en-US" sz="6000" dirty="0">
                <a:solidFill>
                  <a:srgbClr val="FFFFFF"/>
                </a:solidFill>
                <a:latin typeface="+mj-lt"/>
                <a:ea typeface="+mj-ea"/>
                <a:cs typeface="+mj-cs"/>
              </a:rPr>
              <a:t>A storyline</a:t>
            </a:r>
          </a:p>
        </p:txBody>
      </p:sp>
    </p:spTree>
    <p:extLst>
      <p:ext uri="{BB962C8B-B14F-4D97-AF65-F5344CB8AC3E}">
        <p14:creationId xmlns:p14="http://schemas.microsoft.com/office/powerpoint/2010/main" val="16765611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dissolv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dissolve">
                                      <p:cBhvr>
                                        <p:cTn id="1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A11A3D3-75F6-CE03-1C44-3D37F767EA76}"/>
              </a:ext>
            </a:extLst>
          </p:cNvPr>
          <p:cNvSpPr txBox="1"/>
          <p:nvPr/>
        </p:nvSpPr>
        <p:spPr>
          <a:xfrm>
            <a:off x="630936" y="634483"/>
            <a:ext cx="4359758" cy="5583438"/>
          </a:xfrm>
          <a:prstGeom prst="rect">
            <a:avLst/>
          </a:prstGeom>
        </p:spPr>
        <p:txBody>
          <a:bodyPr vert="horz" lIns="91440" tIns="45720" rIns="91440" bIns="45720" rtlCol="0" anchor="t">
            <a:normAutofit/>
          </a:bodyPr>
          <a:lstStyle/>
          <a:p>
            <a:pPr>
              <a:lnSpc>
                <a:spcPct val="90000"/>
              </a:lnSpc>
              <a:spcAft>
                <a:spcPts val="600"/>
              </a:spcAft>
            </a:pPr>
            <a:r>
              <a:rPr lang="en-US" sz="2800" b="0" i="0" u="none" strike="noStrike" dirty="0">
                <a:effectLst/>
              </a:rPr>
              <a:t>Working with a partner, look at the map of the United States. </a:t>
            </a:r>
          </a:p>
          <a:p>
            <a:pPr>
              <a:lnSpc>
                <a:spcPct val="90000"/>
              </a:lnSpc>
              <a:spcAft>
                <a:spcPts val="600"/>
              </a:spcAft>
            </a:pPr>
            <a:endParaRPr lang="en-US" dirty="0"/>
          </a:p>
          <a:p>
            <a:pPr>
              <a:lnSpc>
                <a:spcPct val="90000"/>
              </a:lnSpc>
              <a:spcAft>
                <a:spcPts val="600"/>
              </a:spcAft>
            </a:pPr>
            <a:endParaRPr lang="en-US" b="0" i="0" u="none" strike="noStrike" dirty="0">
              <a:effectLst/>
            </a:endParaRPr>
          </a:p>
          <a:p>
            <a:pPr>
              <a:lnSpc>
                <a:spcPct val="90000"/>
              </a:lnSpc>
              <a:spcAft>
                <a:spcPts val="600"/>
              </a:spcAft>
            </a:pPr>
            <a:endParaRPr lang="en-US" b="0" i="0" u="none" strike="noStrike" dirty="0">
              <a:effectLst/>
            </a:endParaRPr>
          </a:p>
          <a:p>
            <a:pPr>
              <a:lnSpc>
                <a:spcPct val="90000"/>
              </a:lnSpc>
              <a:spcAft>
                <a:spcPts val="600"/>
              </a:spcAft>
            </a:pPr>
            <a:r>
              <a:rPr lang="en-US" sz="2000" b="0" i="0" u="none" strike="noStrike" dirty="0">
                <a:effectLst/>
              </a:rPr>
              <a:t>Using different colors:</a:t>
            </a:r>
          </a:p>
          <a:p>
            <a:pPr marL="803275" indent="-225425">
              <a:lnSpc>
                <a:spcPct val="90000"/>
              </a:lnSpc>
              <a:spcAft>
                <a:spcPts val="600"/>
              </a:spcAft>
              <a:buFont typeface="Arial" panose="020B0604020202020204" pitchFamily="34" charset="0"/>
              <a:buChar char="•"/>
            </a:pPr>
            <a:r>
              <a:rPr lang="en-US" sz="2000" b="0" i="0" u="none" strike="noStrike" dirty="0">
                <a:effectLst/>
              </a:rPr>
              <a:t>Put a dot where you think you live.</a:t>
            </a:r>
          </a:p>
          <a:p>
            <a:pPr marL="803275" indent="-225425">
              <a:lnSpc>
                <a:spcPct val="90000"/>
              </a:lnSpc>
              <a:spcAft>
                <a:spcPts val="600"/>
              </a:spcAft>
              <a:buFont typeface="Arial" panose="020B0604020202020204" pitchFamily="34" charset="0"/>
              <a:buChar char="•"/>
            </a:pPr>
            <a:r>
              <a:rPr lang="en-US" sz="2000" dirty="0"/>
              <a:t>Choose a different color and draw the outline of where you think “prairie/grasslands” used to be. Think 150 yrs. ago...</a:t>
            </a:r>
          </a:p>
          <a:p>
            <a:pPr marL="803275" indent="-225425">
              <a:lnSpc>
                <a:spcPct val="90000"/>
              </a:lnSpc>
              <a:spcAft>
                <a:spcPts val="600"/>
              </a:spcAft>
              <a:buFont typeface="Arial" panose="020B0604020202020204" pitchFamily="34" charset="0"/>
              <a:buChar char="•"/>
            </a:pPr>
            <a:endParaRPr lang="en-US" sz="2000" b="0" i="0" u="none" strike="noStrike" dirty="0">
              <a:effectLst/>
            </a:endParaRPr>
          </a:p>
          <a:p>
            <a:pPr indent="-228600">
              <a:lnSpc>
                <a:spcPct val="90000"/>
              </a:lnSpc>
              <a:spcAft>
                <a:spcPts val="600"/>
              </a:spcAft>
              <a:buFont typeface="Arial" panose="020B0604020202020204" pitchFamily="34" charset="0"/>
              <a:buChar char="•"/>
            </a:pPr>
            <a:endParaRPr lang="en-US" sz="1400" dirty="0"/>
          </a:p>
        </p:txBody>
      </p:sp>
      <p:pic>
        <p:nvPicPr>
          <p:cNvPr id="6" name="Picture 5" descr="A map of the united states&#10;&#10;Description automatically generated">
            <a:extLst>
              <a:ext uri="{FF2B5EF4-FFF2-40B4-BE49-F238E27FC236}">
                <a16:creationId xmlns:a16="http://schemas.microsoft.com/office/drawing/2014/main" id="{D7885ADD-6F39-54B2-BEF8-2CEAF5D5D49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39487" y="924471"/>
            <a:ext cx="6903720" cy="4038674"/>
          </a:xfrm>
          <a:prstGeom prst="rect">
            <a:avLst/>
          </a:prstGeom>
        </p:spPr>
      </p:pic>
    </p:spTree>
    <p:extLst>
      <p:ext uri="{BB962C8B-B14F-4D97-AF65-F5344CB8AC3E}">
        <p14:creationId xmlns:p14="http://schemas.microsoft.com/office/powerpoint/2010/main" val="1601240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dissolve">
                                      <p:cBhvr>
                                        <p:cTn id="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A11A3D3-75F6-CE03-1C44-3D37F767EA76}"/>
              </a:ext>
            </a:extLst>
          </p:cNvPr>
          <p:cNvSpPr txBox="1"/>
          <p:nvPr/>
        </p:nvSpPr>
        <p:spPr>
          <a:xfrm>
            <a:off x="630936" y="634483"/>
            <a:ext cx="4359758" cy="5583438"/>
          </a:xfrm>
          <a:prstGeom prst="rect">
            <a:avLst/>
          </a:prstGeom>
        </p:spPr>
        <p:txBody>
          <a:bodyPr vert="horz" lIns="91440" tIns="45720" rIns="91440" bIns="45720" rtlCol="0" anchor="t">
            <a:normAutofit lnSpcReduction="10000"/>
          </a:bodyPr>
          <a:lstStyle/>
          <a:p>
            <a:pPr>
              <a:lnSpc>
                <a:spcPct val="90000"/>
              </a:lnSpc>
              <a:spcAft>
                <a:spcPts val="600"/>
              </a:spcAft>
            </a:pPr>
            <a:r>
              <a:rPr lang="en-US" sz="2800" b="0" i="0" u="none" strike="noStrike" dirty="0">
                <a:effectLst/>
              </a:rPr>
              <a:t>Working with a partner, look at the map of the United States. </a:t>
            </a:r>
          </a:p>
          <a:p>
            <a:pPr>
              <a:lnSpc>
                <a:spcPct val="90000"/>
              </a:lnSpc>
              <a:spcAft>
                <a:spcPts val="600"/>
              </a:spcAft>
            </a:pPr>
            <a:endParaRPr lang="en-US" dirty="0"/>
          </a:p>
          <a:p>
            <a:pPr>
              <a:lnSpc>
                <a:spcPct val="90000"/>
              </a:lnSpc>
              <a:spcAft>
                <a:spcPts val="600"/>
              </a:spcAft>
            </a:pPr>
            <a:endParaRPr lang="en-US" b="0" i="0" u="none" strike="noStrike" dirty="0">
              <a:effectLst/>
            </a:endParaRPr>
          </a:p>
          <a:p>
            <a:pPr>
              <a:lnSpc>
                <a:spcPct val="90000"/>
              </a:lnSpc>
              <a:spcAft>
                <a:spcPts val="600"/>
              </a:spcAft>
            </a:pPr>
            <a:endParaRPr lang="en-US" b="0" i="0" u="none" strike="noStrike" dirty="0">
              <a:effectLst/>
            </a:endParaRPr>
          </a:p>
          <a:p>
            <a:pPr indent="-228600">
              <a:lnSpc>
                <a:spcPct val="90000"/>
              </a:lnSpc>
              <a:spcAft>
                <a:spcPts val="600"/>
              </a:spcAft>
              <a:buFont typeface="Arial" panose="020B0604020202020204" pitchFamily="34" charset="0"/>
              <a:buChar char="•"/>
            </a:pPr>
            <a:endParaRPr lang="en-US" b="0" i="0" u="none" strike="noStrike" dirty="0">
              <a:effectLst/>
            </a:endParaRPr>
          </a:p>
          <a:p>
            <a:pPr>
              <a:lnSpc>
                <a:spcPct val="90000"/>
              </a:lnSpc>
              <a:spcAft>
                <a:spcPts val="600"/>
              </a:spcAft>
            </a:pPr>
            <a:r>
              <a:rPr lang="en-US" sz="2000" b="0" i="0" u="none" strike="noStrike" dirty="0">
                <a:effectLst/>
              </a:rPr>
              <a:t>Using different colors:</a:t>
            </a:r>
          </a:p>
          <a:p>
            <a:pPr marL="803275" indent="-225425">
              <a:lnSpc>
                <a:spcPct val="90000"/>
              </a:lnSpc>
              <a:spcAft>
                <a:spcPts val="600"/>
              </a:spcAft>
              <a:buFont typeface="Arial" panose="020B0604020202020204" pitchFamily="34" charset="0"/>
              <a:buChar char="•"/>
            </a:pPr>
            <a:r>
              <a:rPr lang="en-US" sz="2000" b="0" i="0" u="none" strike="noStrike" dirty="0">
                <a:effectLst/>
              </a:rPr>
              <a:t>Put a dot where you think you live.</a:t>
            </a:r>
          </a:p>
          <a:p>
            <a:pPr marL="803275" indent="-225425">
              <a:lnSpc>
                <a:spcPct val="90000"/>
              </a:lnSpc>
              <a:spcAft>
                <a:spcPts val="600"/>
              </a:spcAft>
              <a:buFont typeface="Arial" panose="020B0604020202020204" pitchFamily="34" charset="0"/>
              <a:buChar char="•"/>
            </a:pPr>
            <a:r>
              <a:rPr lang="en-US" sz="2000" dirty="0"/>
              <a:t>Choose a different color and draw the outline of where you think “prairie/grasslands” used to be. Think 150 yrs. ago...</a:t>
            </a:r>
            <a:endParaRPr lang="en-US" sz="2000" b="0" i="0" u="none" strike="noStrike" dirty="0">
              <a:effectLst/>
            </a:endParaRPr>
          </a:p>
          <a:p>
            <a:pPr marL="803275" indent="-225425">
              <a:lnSpc>
                <a:spcPct val="90000"/>
              </a:lnSpc>
              <a:spcAft>
                <a:spcPts val="600"/>
              </a:spcAft>
              <a:buFont typeface="Arial" panose="020B0604020202020204" pitchFamily="34" charset="0"/>
              <a:buChar char="•"/>
            </a:pPr>
            <a:r>
              <a:rPr lang="en-US" sz="2000" dirty="0"/>
              <a:t>With a different color, draw where you think the "prairie/grasslands" exist today</a:t>
            </a:r>
            <a:r>
              <a:rPr lang="en-US" sz="1600" dirty="0"/>
              <a:t>.</a:t>
            </a:r>
          </a:p>
          <a:p>
            <a:pPr marL="803275" indent="-225425">
              <a:lnSpc>
                <a:spcPct val="90000"/>
              </a:lnSpc>
              <a:spcAft>
                <a:spcPts val="600"/>
              </a:spcAft>
              <a:buFont typeface="Arial" panose="020B0604020202020204" pitchFamily="34" charset="0"/>
              <a:buChar char="•"/>
            </a:pPr>
            <a:endParaRPr lang="en-US" sz="2000" b="0" i="0" u="none" strike="noStrike" dirty="0">
              <a:effectLst/>
            </a:endParaRPr>
          </a:p>
          <a:p>
            <a:pPr indent="-228600">
              <a:lnSpc>
                <a:spcPct val="90000"/>
              </a:lnSpc>
              <a:spcAft>
                <a:spcPts val="600"/>
              </a:spcAft>
              <a:buFont typeface="Arial" panose="020B0604020202020204" pitchFamily="34" charset="0"/>
              <a:buChar char="•"/>
            </a:pPr>
            <a:endParaRPr lang="en-US" sz="1400" dirty="0"/>
          </a:p>
        </p:txBody>
      </p:sp>
      <p:pic>
        <p:nvPicPr>
          <p:cNvPr id="6" name="Picture 5" descr="A map of the united states&#10;&#10;Description automatically generated">
            <a:extLst>
              <a:ext uri="{FF2B5EF4-FFF2-40B4-BE49-F238E27FC236}">
                <a16:creationId xmlns:a16="http://schemas.microsoft.com/office/drawing/2014/main" id="{D7885ADD-6F39-54B2-BEF8-2CEAF5D5D49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39487" y="924471"/>
            <a:ext cx="6903720" cy="4038674"/>
          </a:xfrm>
          <a:prstGeom prst="rect">
            <a:avLst/>
          </a:prstGeom>
        </p:spPr>
      </p:pic>
    </p:spTree>
    <p:extLst>
      <p:ext uri="{BB962C8B-B14F-4D97-AF65-F5344CB8AC3E}">
        <p14:creationId xmlns:p14="http://schemas.microsoft.com/office/powerpoint/2010/main" val="541980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animEffect transition="in" filter="dissolve">
                                      <p:cBhvr>
                                        <p:cTn id="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D03F98A-4F2D-7E2C-E44B-453AC4DEBF76}"/>
              </a:ext>
            </a:extLst>
          </p:cNvPr>
          <p:cNvPicPr>
            <a:picLocks noChangeAspect="1"/>
          </p:cNvPicPr>
          <p:nvPr/>
        </p:nvPicPr>
        <p:blipFill>
          <a:blip r:embed="rId2"/>
          <a:stretch>
            <a:fillRect/>
          </a:stretch>
        </p:blipFill>
        <p:spPr>
          <a:xfrm>
            <a:off x="389594" y="643467"/>
            <a:ext cx="7209614" cy="5571066"/>
          </a:xfrm>
          <a:prstGeom prst="rect">
            <a:avLst/>
          </a:prstGeom>
        </p:spPr>
      </p:pic>
      <p:sp>
        <p:nvSpPr>
          <p:cNvPr id="6" name="TextBox 5">
            <a:extLst>
              <a:ext uri="{FF2B5EF4-FFF2-40B4-BE49-F238E27FC236}">
                <a16:creationId xmlns:a16="http://schemas.microsoft.com/office/drawing/2014/main" id="{888D6F0F-DC22-C881-33D8-46C4D0496B84}"/>
              </a:ext>
            </a:extLst>
          </p:cNvPr>
          <p:cNvSpPr txBox="1"/>
          <p:nvPr/>
        </p:nvSpPr>
        <p:spPr>
          <a:xfrm>
            <a:off x="7427167" y="1119674"/>
            <a:ext cx="4086809"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t>Now that you know this is the historic range of prairies in the U.S. – add your thoughts to your </a:t>
            </a:r>
            <a:r>
              <a:rPr lang="en-US" sz="2400" b="1" dirty="0">
                <a:solidFill>
                  <a:srgbClr val="C00000"/>
                </a:solidFill>
              </a:rPr>
              <a:t>Notice/Wonder/Could it be chart.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Does this map match up with what you and your partner drew? </a:t>
            </a:r>
          </a:p>
        </p:txBody>
      </p:sp>
    </p:spTree>
    <p:extLst>
      <p:ext uri="{BB962C8B-B14F-4D97-AF65-F5344CB8AC3E}">
        <p14:creationId xmlns:p14="http://schemas.microsoft.com/office/powerpoint/2010/main" val="2165528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dissolve">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FB8D2A-66E5-5651-F3AA-C36B0BCF7730}"/>
              </a:ext>
            </a:extLst>
          </p:cNvPr>
          <p:cNvSpPr txBox="1"/>
          <p:nvPr/>
        </p:nvSpPr>
        <p:spPr>
          <a:xfrm>
            <a:off x="622853" y="431850"/>
            <a:ext cx="10588486" cy="461665"/>
          </a:xfrm>
          <a:prstGeom prst="rect">
            <a:avLst/>
          </a:prstGeom>
          <a:noFill/>
        </p:spPr>
        <p:txBody>
          <a:bodyPr wrap="square" rtlCol="0">
            <a:spAutoFit/>
          </a:bodyPr>
          <a:lstStyle/>
          <a:p>
            <a:r>
              <a:rPr lang="en-US" sz="2400" dirty="0"/>
              <a:t>In your notebook, divide your paper into 3 columns – with the following titles: </a:t>
            </a:r>
          </a:p>
        </p:txBody>
      </p:sp>
      <p:sp>
        <p:nvSpPr>
          <p:cNvPr id="3" name="TextBox 2">
            <a:extLst>
              <a:ext uri="{FF2B5EF4-FFF2-40B4-BE49-F238E27FC236}">
                <a16:creationId xmlns:a16="http://schemas.microsoft.com/office/drawing/2014/main" id="{A0DDE0C2-C4CA-180B-E462-3B8739154233}"/>
              </a:ext>
            </a:extLst>
          </p:cNvPr>
          <p:cNvSpPr txBox="1"/>
          <p:nvPr/>
        </p:nvSpPr>
        <p:spPr>
          <a:xfrm>
            <a:off x="980661" y="1219200"/>
            <a:ext cx="10734261" cy="5075583"/>
          </a:xfrm>
          <a:prstGeom prst="rect">
            <a:avLst/>
          </a:prstGeom>
          <a:noFill/>
          <a:ln>
            <a:solidFill>
              <a:schemeClr val="tx1"/>
            </a:solidFill>
          </a:ln>
        </p:spPr>
        <p:txBody>
          <a:bodyPr wrap="square" rtlCol="0">
            <a:spAutoFit/>
          </a:bodyPr>
          <a:lstStyle/>
          <a:p>
            <a:endParaRPr lang="en-US" dirty="0"/>
          </a:p>
        </p:txBody>
      </p:sp>
      <p:cxnSp>
        <p:nvCxnSpPr>
          <p:cNvPr id="5" name="Straight Connector 4">
            <a:extLst>
              <a:ext uri="{FF2B5EF4-FFF2-40B4-BE49-F238E27FC236}">
                <a16:creationId xmlns:a16="http://schemas.microsoft.com/office/drawing/2014/main" id="{FAAE365A-5C59-D012-049C-B0307BB06C47}"/>
              </a:ext>
            </a:extLst>
          </p:cNvPr>
          <p:cNvCxnSpPr/>
          <p:nvPr/>
        </p:nvCxnSpPr>
        <p:spPr>
          <a:xfrm>
            <a:off x="4386470" y="1219200"/>
            <a:ext cx="0" cy="50623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F1DA0B6-7291-417C-47B2-4FE805D20BE2}"/>
              </a:ext>
            </a:extLst>
          </p:cNvPr>
          <p:cNvCxnSpPr/>
          <p:nvPr/>
        </p:nvCxnSpPr>
        <p:spPr>
          <a:xfrm>
            <a:off x="8130209" y="1232453"/>
            <a:ext cx="0" cy="50623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9F0C81C-B19E-B8CD-6B63-9D52C2F06421}"/>
              </a:ext>
            </a:extLst>
          </p:cNvPr>
          <p:cNvCxnSpPr/>
          <p:nvPr/>
        </p:nvCxnSpPr>
        <p:spPr>
          <a:xfrm>
            <a:off x="954157" y="2014330"/>
            <a:ext cx="10774017" cy="0"/>
          </a:xfrm>
          <a:prstGeom prst="line">
            <a:avLst/>
          </a:prstGeom>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04F08320-DE17-E9A0-5923-2B07854BB74D}"/>
              </a:ext>
            </a:extLst>
          </p:cNvPr>
          <p:cNvSpPr txBox="1"/>
          <p:nvPr/>
        </p:nvSpPr>
        <p:spPr>
          <a:xfrm>
            <a:off x="1219201" y="1336454"/>
            <a:ext cx="2928730" cy="461665"/>
          </a:xfrm>
          <a:prstGeom prst="rect">
            <a:avLst/>
          </a:prstGeom>
          <a:noFill/>
        </p:spPr>
        <p:txBody>
          <a:bodyPr wrap="square" rtlCol="0">
            <a:spAutoFit/>
          </a:bodyPr>
          <a:lstStyle/>
          <a:p>
            <a:r>
              <a:rPr lang="en-US" sz="2400" b="1" dirty="0">
                <a:solidFill>
                  <a:srgbClr val="C00000"/>
                </a:solidFill>
              </a:rPr>
              <a:t>I notice…</a:t>
            </a:r>
          </a:p>
        </p:txBody>
      </p:sp>
      <p:sp>
        <p:nvSpPr>
          <p:cNvPr id="10" name="TextBox 9">
            <a:extLst>
              <a:ext uri="{FF2B5EF4-FFF2-40B4-BE49-F238E27FC236}">
                <a16:creationId xmlns:a16="http://schemas.microsoft.com/office/drawing/2014/main" id="{F22F17A3-FCDF-D677-368D-01F95550EF8A}"/>
              </a:ext>
            </a:extLst>
          </p:cNvPr>
          <p:cNvSpPr txBox="1"/>
          <p:nvPr/>
        </p:nvSpPr>
        <p:spPr>
          <a:xfrm>
            <a:off x="4697896" y="1336454"/>
            <a:ext cx="2928730" cy="461665"/>
          </a:xfrm>
          <a:prstGeom prst="rect">
            <a:avLst/>
          </a:prstGeom>
          <a:noFill/>
        </p:spPr>
        <p:txBody>
          <a:bodyPr wrap="square" rtlCol="0">
            <a:spAutoFit/>
          </a:bodyPr>
          <a:lstStyle/>
          <a:p>
            <a:r>
              <a:rPr lang="en-US" sz="2400" b="1" dirty="0">
                <a:solidFill>
                  <a:srgbClr val="C00000"/>
                </a:solidFill>
              </a:rPr>
              <a:t>I wonder…</a:t>
            </a:r>
          </a:p>
        </p:txBody>
      </p:sp>
      <p:sp>
        <p:nvSpPr>
          <p:cNvPr id="11" name="TextBox 10">
            <a:extLst>
              <a:ext uri="{FF2B5EF4-FFF2-40B4-BE49-F238E27FC236}">
                <a16:creationId xmlns:a16="http://schemas.microsoft.com/office/drawing/2014/main" id="{BB209AAE-E8FA-3C08-FC2C-5393346E602C}"/>
              </a:ext>
            </a:extLst>
          </p:cNvPr>
          <p:cNvSpPr txBox="1"/>
          <p:nvPr/>
        </p:nvSpPr>
        <p:spPr>
          <a:xfrm>
            <a:off x="8282609" y="1372464"/>
            <a:ext cx="2928730" cy="461665"/>
          </a:xfrm>
          <a:prstGeom prst="rect">
            <a:avLst/>
          </a:prstGeom>
          <a:noFill/>
        </p:spPr>
        <p:txBody>
          <a:bodyPr wrap="square" rtlCol="0">
            <a:spAutoFit/>
          </a:bodyPr>
          <a:lstStyle/>
          <a:p>
            <a:r>
              <a:rPr lang="en-US" sz="2400" b="1" dirty="0">
                <a:solidFill>
                  <a:srgbClr val="C00000"/>
                </a:solidFill>
              </a:rPr>
              <a:t>Could it be…</a:t>
            </a:r>
          </a:p>
        </p:txBody>
      </p:sp>
    </p:spTree>
    <p:extLst>
      <p:ext uri="{BB962C8B-B14F-4D97-AF65-F5344CB8AC3E}">
        <p14:creationId xmlns:p14="http://schemas.microsoft.com/office/powerpoint/2010/main" val="2949683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311AC27-7801-A892-070A-B2E92B03A74A}"/>
              </a:ext>
            </a:extLst>
          </p:cNvPr>
          <p:cNvPicPr>
            <a:picLocks noChangeAspect="1"/>
          </p:cNvPicPr>
          <p:nvPr/>
        </p:nvPicPr>
        <p:blipFill>
          <a:blip r:embed="rId2"/>
          <a:stretch>
            <a:fillRect/>
          </a:stretch>
        </p:blipFill>
        <p:spPr>
          <a:xfrm>
            <a:off x="477012" y="643467"/>
            <a:ext cx="7209614" cy="5571066"/>
          </a:xfrm>
          <a:prstGeom prst="rect">
            <a:avLst/>
          </a:prstGeom>
        </p:spPr>
      </p:pic>
      <p:sp>
        <p:nvSpPr>
          <p:cNvPr id="4" name="TextBox 3">
            <a:extLst>
              <a:ext uri="{FF2B5EF4-FFF2-40B4-BE49-F238E27FC236}">
                <a16:creationId xmlns:a16="http://schemas.microsoft.com/office/drawing/2014/main" id="{D9B7395C-0EBA-4630-87B5-C0A3AEAD0A22}"/>
              </a:ext>
            </a:extLst>
          </p:cNvPr>
          <p:cNvSpPr txBox="1"/>
          <p:nvPr/>
        </p:nvSpPr>
        <p:spPr>
          <a:xfrm>
            <a:off x="7427167" y="1119674"/>
            <a:ext cx="4086809"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t>Now that you know this is the current range of prairies in the U.S. – add your thoughts to your </a:t>
            </a:r>
            <a:r>
              <a:rPr lang="en-US" sz="2400" b="1" dirty="0">
                <a:solidFill>
                  <a:srgbClr val="C00000"/>
                </a:solidFill>
              </a:rPr>
              <a:t>Notice/Wonder/Could it be chart.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Does this map surprise you?</a:t>
            </a:r>
          </a:p>
        </p:txBody>
      </p:sp>
    </p:spTree>
    <p:extLst>
      <p:ext uri="{BB962C8B-B14F-4D97-AF65-F5344CB8AC3E}">
        <p14:creationId xmlns:p14="http://schemas.microsoft.com/office/powerpoint/2010/main" val="1070802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dissolve">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document&#10;&#10;Description automatically generated">
            <a:extLst>
              <a:ext uri="{FF2B5EF4-FFF2-40B4-BE49-F238E27FC236}">
                <a16:creationId xmlns:a16="http://schemas.microsoft.com/office/drawing/2014/main" id="{3BC425BE-EE1A-7664-81A5-19DB989FD1DA}"/>
              </a:ext>
            </a:extLst>
          </p:cNvPr>
          <p:cNvPicPr>
            <a:picLocks noChangeAspect="1"/>
          </p:cNvPicPr>
          <p:nvPr/>
        </p:nvPicPr>
        <p:blipFill rotWithShape="1">
          <a:blip r:embed="rId2"/>
          <a:srcRect t="3913"/>
          <a:stretch/>
        </p:blipFill>
        <p:spPr>
          <a:xfrm>
            <a:off x="643467" y="1029887"/>
            <a:ext cx="10905066" cy="4798226"/>
          </a:xfrm>
          <a:prstGeom prst="rect">
            <a:avLst/>
          </a:prstGeom>
        </p:spPr>
      </p:pic>
    </p:spTree>
    <p:extLst>
      <p:ext uri="{BB962C8B-B14F-4D97-AF65-F5344CB8AC3E}">
        <p14:creationId xmlns:p14="http://schemas.microsoft.com/office/powerpoint/2010/main" val="2733058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5043F59-6C0F-73D5-1B35-D7419B8563B8}"/>
              </a:ext>
            </a:extLst>
          </p:cNvPr>
          <p:cNvSpPr txBox="1"/>
          <p:nvPr/>
        </p:nvSpPr>
        <p:spPr>
          <a:xfrm>
            <a:off x="1203993" y="1123527"/>
            <a:ext cx="8687655" cy="5239896"/>
          </a:xfrm>
          <a:prstGeom prst="rect">
            <a:avLst/>
          </a:prstGeom>
          <a:noFill/>
        </p:spPr>
        <p:txBody>
          <a:bodyPr wrap="square" rtlCol="0">
            <a:spAutoFit/>
          </a:bodyPr>
          <a:lstStyle/>
          <a:p>
            <a:pPr defTabSz="813816">
              <a:spcAft>
                <a:spcPts val="600"/>
              </a:spcAft>
            </a:pPr>
            <a:r>
              <a:rPr lang="en-US" sz="2848" b="1" kern="1200" dirty="0">
                <a:solidFill>
                  <a:srgbClr val="C00000"/>
                </a:solidFill>
                <a:latin typeface="+mn-lt"/>
                <a:ea typeface="+mn-ea"/>
                <a:cs typeface="+mn-cs"/>
              </a:rPr>
              <a:t>Class discussion</a:t>
            </a:r>
          </a:p>
          <a:p>
            <a:pPr defTabSz="813816">
              <a:spcAft>
                <a:spcPts val="600"/>
              </a:spcAft>
            </a:pPr>
            <a:endParaRPr lang="en-US" sz="1602" kern="1200" dirty="0">
              <a:solidFill>
                <a:schemeClr val="tx1"/>
              </a:solidFill>
              <a:latin typeface="+mn-lt"/>
              <a:ea typeface="+mn-ea"/>
              <a:cs typeface="+mn-cs"/>
            </a:endParaRPr>
          </a:p>
          <a:p>
            <a:pPr marL="254318" indent="-254318" defTabSz="813816">
              <a:spcAft>
                <a:spcPts val="600"/>
              </a:spcAft>
              <a:buFontTx/>
              <a:buChar char="-"/>
            </a:pPr>
            <a:r>
              <a:rPr lang="en-US" sz="2400" kern="1200" dirty="0">
                <a:solidFill>
                  <a:schemeClr val="tx1"/>
                </a:solidFill>
                <a:latin typeface="+mn-lt"/>
                <a:ea typeface="+mn-ea"/>
                <a:cs typeface="+mn-cs"/>
              </a:rPr>
              <a:t>Did the maps you drew match the actual outline of the maps  -  both historical and current?</a:t>
            </a:r>
          </a:p>
          <a:p>
            <a:pPr marL="254318" indent="-254318" defTabSz="813816">
              <a:spcAft>
                <a:spcPts val="600"/>
              </a:spcAft>
              <a:buFontTx/>
              <a:buChar char="-"/>
            </a:pPr>
            <a:endParaRPr lang="en-US" sz="1050" kern="1200" dirty="0">
              <a:solidFill>
                <a:schemeClr val="tx1"/>
              </a:solidFill>
              <a:latin typeface="+mn-lt"/>
              <a:ea typeface="+mn-ea"/>
              <a:cs typeface="+mn-cs"/>
            </a:endParaRPr>
          </a:p>
          <a:p>
            <a:pPr marL="254318" indent="-254318" defTabSz="813816">
              <a:spcAft>
                <a:spcPts val="600"/>
              </a:spcAft>
              <a:buFontTx/>
              <a:buChar char="-"/>
            </a:pPr>
            <a:endParaRPr lang="en-US" sz="1050" kern="1200" dirty="0">
              <a:solidFill>
                <a:schemeClr val="tx1"/>
              </a:solidFill>
              <a:latin typeface="+mn-lt"/>
              <a:ea typeface="+mn-ea"/>
              <a:cs typeface="+mn-cs"/>
            </a:endParaRPr>
          </a:p>
          <a:p>
            <a:pPr marL="254318" indent="-254318" defTabSz="813816">
              <a:spcAft>
                <a:spcPts val="600"/>
              </a:spcAft>
              <a:buFontTx/>
              <a:buChar char="-"/>
            </a:pPr>
            <a:r>
              <a:rPr lang="en-US" sz="2400" kern="1200" dirty="0">
                <a:solidFill>
                  <a:schemeClr val="tx1"/>
                </a:solidFill>
                <a:latin typeface="+mn-lt"/>
                <a:ea typeface="+mn-ea"/>
                <a:cs typeface="+mn-cs"/>
              </a:rPr>
              <a:t>Much of the original prairie is now gone</a:t>
            </a:r>
            <a:r>
              <a:rPr lang="en-US" sz="2400" dirty="0"/>
              <a:t>, </a:t>
            </a:r>
          </a:p>
          <a:p>
            <a:pPr marL="287338" defTabSz="813816">
              <a:spcAft>
                <a:spcPts val="600"/>
              </a:spcAft>
            </a:pPr>
            <a:r>
              <a:rPr lang="en-US" sz="2400" dirty="0"/>
              <a:t>w</a:t>
            </a:r>
            <a:r>
              <a:rPr lang="en-US" sz="2400" kern="1200" dirty="0">
                <a:solidFill>
                  <a:schemeClr val="tx1"/>
                </a:solidFill>
                <a:latin typeface="+mn-lt"/>
                <a:ea typeface="+mn-ea"/>
                <a:cs typeface="+mn-cs"/>
              </a:rPr>
              <a:t>here did it go?</a:t>
            </a:r>
          </a:p>
          <a:p>
            <a:pPr marL="254318" indent="-254318" defTabSz="813816">
              <a:spcAft>
                <a:spcPts val="600"/>
              </a:spcAft>
              <a:buFontTx/>
              <a:buChar char="-"/>
            </a:pPr>
            <a:endParaRPr lang="en-US" sz="1050" kern="1200" dirty="0">
              <a:solidFill>
                <a:schemeClr val="tx1"/>
              </a:solidFill>
              <a:latin typeface="+mn-lt"/>
              <a:ea typeface="+mn-ea"/>
              <a:cs typeface="+mn-cs"/>
            </a:endParaRPr>
          </a:p>
          <a:p>
            <a:pPr marL="254318" indent="-254318" defTabSz="813816">
              <a:spcAft>
                <a:spcPts val="600"/>
              </a:spcAft>
              <a:buFontTx/>
              <a:buChar char="-"/>
            </a:pPr>
            <a:endParaRPr lang="en-US" sz="1050" kern="1200" dirty="0">
              <a:solidFill>
                <a:schemeClr val="tx1"/>
              </a:solidFill>
              <a:latin typeface="+mn-lt"/>
              <a:ea typeface="+mn-ea"/>
              <a:cs typeface="+mn-cs"/>
            </a:endParaRPr>
          </a:p>
          <a:p>
            <a:pPr marL="254318" indent="-254318" defTabSz="813816">
              <a:spcAft>
                <a:spcPts val="600"/>
              </a:spcAft>
              <a:buFontTx/>
              <a:buChar char="-"/>
            </a:pPr>
            <a:r>
              <a:rPr lang="en-US" sz="2400" kern="1200" dirty="0">
                <a:solidFill>
                  <a:schemeClr val="tx1"/>
                </a:solidFill>
                <a:latin typeface="+mn-lt"/>
                <a:ea typeface="+mn-ea"/>
                <a:cs typeface="+mn-cs"/>
              </a:rPr>
              <a:t>What good is a prairie?  </a:t>
            </a:r>
          </a:p>
          <a:p>
            <a:pPr marL="254318" indent="-254318" defTabSz="813816">
              <a:spcAft>
                <a:spcPts val="600"/>
              </a:spcAft>
              <a:buFontTx/>
              <a:buChar char="-"/>
            </a:pPr>
            <a:endParaRPr lang="en-US" sz="1050" kern="1200" dirty="0">
              <a:solidFill>
                <a:schemeClr val="tx1"/>
              </a:solidFill>
              <a:latin typeface="+mn-lt"/>
              <a:ea typeface="+mn-ea"/>
              <a:cs typeface="+mn-cs"/>
            </a:endParaRPr>
          </a:p>
          <a:p>
            <a:pPr marL="254318" indent="-254318" defTabSz="813816">
              <a:spcAft>
                <a:spcPts val="600"/>
              </a:spcAft>
              <a:buFontTx/>
              <a:buChar char="-"/>
            </a:pPr>
            <a:endParaRPr lang="en-US" sz="1050" kern="1200" dirty="0">
              <a:solidFill>
                <a:schemeClr val="tx1"/>
              </a:solidFill>
              <a:latin typeface="+mn-lt"/>
              <a:ea typeface="+mn-ea"/>
              <a:cs typeface="+mn-cs"/>
            </a:endParaRPr>
          </a:p>
          <a:p>
            <a:pPr marL="254318" indent="-254318" defTabSz="813816">
              <a:spcAft>
                <a:spcPts val="600"/>
              </a:spcAft>
              <a:buFontTx/>
              <a:buChar char="-"/>
            </a:pPr>
            <a:r>
              <a:rPr lang="en-US" sz="2400" kern="1200" dirty="0">
                <a:solidFill>
                  <a:schemeClr val="tx1"/>
                </a:solidFill>
                <a:latin typeface="+mn-lt"/>
                <a:ea typeface="+mn-ea"/>
                <a:cs typeface="+mn-cs"/>
              </a:rPr>
              <a:t>What makes a good prairie?   </a:t>
            </a:r>
          </a:p>
          <a:p>
            <a:pPr marL="285750" indent="-285750">
              <a:spcAft>
                <a:spcPts val="600"/>
              </a:spcAft>
              <a:buFontTx/>
              <a:buChar char="-"/>
            </a:pPr>
            <a:endParaRPr lang="en-US" dirty="0"/>
          </a:p>
        </p:txBody>
      </p:sp>
      <p:pic>
        <p:nvPicPr>
          <p:cNvPr id="4" name="Picture 3" descr="People talking to each other">
            <a:extLst>
              <a:ext uri="{FF2B5EF4-FFF2-40B4-BE49-F238E27FC236}">
                <a16:creationId xmlns:a16="http://schemas.microsoft.com/office/drawing/2014/main" id="{E8A0A8C7-0F31-25A9-255A-B661C122B13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75790" y="2439065"/>
            <a:ext cx="3812211" cy="3023272"/>
          </a:xfrm>
          <a:prstGeom prst="rect">
            <a:avLst/>
          </a:prstGeom>
        </p:spPr>
      </p:pic>
    </p:spTree>
    <p:extLst>
      <p:ext uri="{BB962C8B-B14F-4D97-AF65-F5344CB8AC3E}">
        <p14:creationId xmlns:p14="http://schemas.microsoft.com/office/powerpoint/2010/main" val="1365843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dissolv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dissolve">
                                      <p:cBhvr>
                                        <p:cTn id="12" dur="500"/>
                                        <p:tgtEl>
                                          <p:spTgt spid="2">
                                            <p:txEl>
                                              <p:pRg st="5" end="5"/>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dissolve">
                                      <p:cBhvr>
                                        <p:cTn id="15" dur="500"/>
                                        <p:tgtEl>
                                          <p:spTgt spid="2">
                                            <p:txEl>
                                              <p:pRg st="6" end="6"/>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
                                            <p:txEl>
                                              <p:pRg st="9" end="9"/>
                                            </p:txEl>
                                          </p:spTgt>
                                        </p:tgtEl>
                                        <p:attrNameLst>
                                          <p:attrName>style.visibility</p:attrName>
                                        </p:attrNameLst>
                                      </p:cBhvr>
                                      <p:to>
                                        <p:strVal val="visible"/>
                                      </p:to>
                                    </p:set>
                                    <p:animEffect transition="in" filter="dissolve">
                                      <p:cBhvr>
                                        <p:cTn id="20" dur="500"/>
                                        <p:tgtEl>
                                          <p:spTgt spid="2">
                                            <p:txEl>
                                              <p:pRg st="9" end="9"/>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
                                            <p:txEl>
                                              <p:pRg st="12" end="12"/>
                                            </p:txEl>
                                          </p:spTgt>
                                        </p:tgtEl>
                                        <p:attrNameLst>
                                          <p:attrName>style.visibility</p:attrName>
                                        </p:attrNameLst>
                                      </p:cBhvr>
                                      <p:to>
                                        <p:strVal val="visible"/>
                                      </p:to>
                                    </p:set>
                                    <p:animEffect transition="in" filter="dissolve">
                                      <p:cBhvr>
                                        <p:cTn id="25"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graph with a number of squares&#10;&#10;Description automatically generated with medium confidence">
            <a:extLst>
              <a:ext uri="{FF2B5EF4-FFF2-40B4-BE49-F238E27FC236}">
                <a16:creationId xmlns:a16="http://schemas.microsoft.com/office/drawing/2014/main" id="{33297FE9-60C0-B5EF-8583-16785DD0A3F7}"/>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637314" y="1439938"/>
            <a:ext cx="7107598" cy="3883175"/>
          </a:xfrm>
        </p:spPr>
      </p:pic>
      <p:sp>
        <p:nvSpPr>
          <p:cNvPr id="4" name="Text Placeholder 3">
            <a:extLst>
              <a:ext uri="{FF2B5EF4-FFF2-40B4-BE49-F238E27FC236}">
                <a16:creationId xmlns:a16="http://schemas.microsoft.com/office/drawing/2014/main" id="{2A431FD7-044C-48CE-A9C4-768669BCAE56}"/>
              </a:ext>
            </a:extLst>
          </p:cNvPr>
          <p:cNvSpPr>
            <a:spLocks noGrp="1"/>
          </p:cNvSpPr>
          <p:nvPr>
            <p:ph type="body" sz="half" idx="2"/>
          </p:nvPr>
        </p:nvSpPr>
        <p:spPr>
          <a:xfrm>
            <a:off x="839788" y="995363"/>
            <a:ext cx="3177041" cy="5198607"/>
          </a:xfrm>
        </p:spPr>
        <p:txBody>
          <a:bodyPr>
            <a:normAutofit/>
          </a:bodyPr>
          <a:lstStyle/>
          <a:p>
            <a:r>
              <a:rPr lang="en-US" sz="3200" dirty="0"/>
              <a:t>Compare and contrast different environments in your daily lives.</a:t>
            </a:r>
          </a:p>
          <a:p>
            <a:endParaRPr lang="en-US" sz="3200" dirty="0"/>
          </a:p>
          <a:p>
            <a:pPr marL="457200" indent="-457200">
              <a:buFont typeface="Arial" panose="020B0604020202020204" pitchFamily="34" charset="0"/>
              <a:buChar char="•"/>
            </a:pPr>
            <a:r>
              <a:rPr lang="en-US" sz="3200" dirty="0"/>
              <a:t>Put your Environment Cards in order – from Least Healthy to Most Healthy</a:t>
            </a:r>
          </a:p>
        </p:txBody>
      </p:sp>
      <p:sp>
        <p:nvSpPr>
          <p:cNvPr id="7" name="TextBox 6">
            <a:extLst>
              <a:ext uri="{FF2B5EF4-FFF2-40B4-BE49-F238E27FC236}">
                <a16:creationId xmlns:a16="http://schemas.microsoft.com/office/drawing/2014/main" id="{D3984650-D5B2-1868-8DDA-ABEC5A5FD854}"/>
              </a:ext>
            </a:extLst>
          </p:cNvPr>
          <p:cNvSpPr txBox="1"/>
          <p:nvPr/>
        </p:nvSpPr>
        <p:spPr>
          <a:xfrm>
            <a:off x="6433457" y="5547639"/>
            <a:ext cx="4506686" cy="369332"/>
          </a:xfrm>
          <a:prstGeom prst="rect">
            <a:avLst/>
          </a:prstGeom>
          <a:noFill/>
        </p:spPr>
        <p:txBody>
          <a:bodyPr wrap="square" rtlCol="0">
            <a:spAutoFit/>
          </a:bodyPr>
          <a:lstStyle/>
          <a:p>
            <a:r>
              <a:rPr lang="en-US" dirty="0"/>
              <a:t>Recreate this chart on the white board</a:t>
            </a:r>
          </a:p>
        </p:txBody>
      </p:sp>
    </p:spTree>
    <p:extLst>
      <p:ext uri="{BB962C8B-B14F-4D97-AF65-F5344CB8AC3E}">
        <p14:creationId xmlns:p14="http://schemas.microsoft.com/office/powerpoint/2010/main" val="334783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FB8D2A-66E5-5651-F3AA-C36B0BCF7730}"/>
              </a:ext>
            </a:extLst>
          </p:cNvPr>
          <p:cNvSpPr txBox="1"/>
          <p:nvPr/>
        </p:nvSpPr>
        <p:spPr>
          <a:xfrm>
            <a:off x="622853" y="431850"/>
            <a:ext cx="10588486" cy="461665"/>
          </a:xfrm>
          <a:prstGeom prst="rect">
            <a:avLst/>
          </a:prstGeom>
          <a:noFill/>
        </p:spPr>
        <p:txBody>
          <a:bodyPr wrap="square" rtlCol="0">
            <a:spAutoFit/>
          </a:bodyPr>
          <a:lstStyle/>
          <a:p>
            <a:r>
              <a:rPr lang="en-US" sz="2400" dirty="0"/>
              <a:t>Returning to your notes – put a star by questions that need to be answered</a:t>
            </a:r>
          </a:p>
        </p:txBody>
      </p:sp>
      <p:sp>
        <p:nvSpPr>
          <p:cNvPr id="3" name="TextBox 2">
            <a:extLst>
              <a:ext uri="{FF2B5EF4-FFF2-40B4-BE49-F238E27FC236}">
                <a16:creationId xmlns:a16="http://schemas.microsoft.com/office/drawing/2014/main" id="{A0DDE0C2-C4CA-180B-E462-3B8739154233}"/>
              </a:ext>
            </a:extLst>
          </p:cNvPr>
          <p:cNvSpPr txBox="1"/>
          <p:nvPr/>
        </p:nvSpPr>
        <p:spPr>
          <a:xfrm>
            <a:off x="980661" y="1219200"/>
            <a:ext cx="10734261" cy="5075583"/>
          </a:xfrm>
          <a:prstGeom prst="rect">
            <a:avLst/>
          </a:prstGeom>
          <a:noFill/>
          <a:ln>
            <a:solidFill>
              <a:schemeClr val="tx1"/>
            </a:solidFill>
          </a:ln>
        </p:spPr>
        <p:txBody>
          <a:bodyPr wrap="square" rtlCol="0">
            <a:spAutoFit/>
          </a:bodyPr>
          <a:lstStyle/>
          <a:p>
            <a:endParaRPr lang="en-US" dirty="0"/>
          </a:p>
        </p:txBody>
      </p:sp>
      <p:cxnSp>
        <p:nvCxnSpPr>
          <p:cNvPr id="5" name="Straight Connector 4">
            <a:extLst>
              <a:ext uri="{FF2B5EF4-FFF2-40B4-BE49-F238E27FC236}">
                <a16:creationId xmlns:a16="http://schemas.microsoft.com/office/drawing/2014/main" id="{FAAE365A-5C59-D012-049C-B0307BB06C47}"/>
              </a:ext>
            </a:extLst>
          </p:cNvPr>
          <p:cNvCxnSpPr/>
          <p:nvPr/>
        </p:nvCxnSpPr>
        <p:spPr>
          <a:xfrm>
            <a:off x="4386470" y="1219200"/>
            <a:ext cx="0" cy="50623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F1DA0B6-7291-417C-47B2-4FE805D20BE2}"/>
              </a:ext>
            </a:extLst>
          </p:cNvPr>
          <p:cNvCxnSpPr/>
          <p:nvPr/>
        </p:nvCxnSpPr>
        <p:spPr>
          <a:xfrm>
            <a:off x="8130209" y="1232453"/>
            <a:ext cx="0" cy="50623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9F0C81C-B19E-B8CD-6B63-9D52C2F06421}"/>
              </a:ext>
            </a:extLst>
          </p:cNvPr>
          <p:cNvCxnSpPr/>
          <p:nvPr/>
        </p:nvCxnSpPr>
        <p:spPr>
          <a:xfrm>
            <a:off x="954157" y="2014330"/>
            <a:ext cx="10774017" cy="0"/>
          </a:xfrm>
          <a:prstGeom prst="line">
            <a:avLst/>
          </a:prstGeom>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04F08320-DE17-E9A0-5923-2B07854BB74D}"/>
              </a:ext>
            </a:extLst>
          </p:cNvPr>
          <p:cNvSpPr txBox="1"/>
          <p:nvPr/>
        </p:nvSpPr>
        <p:spPr>
          <a:xfrm>
            <a:off x="1219201" y="1336454"/>
            <a:ext cx="2928730" cy="461665"/>
          </a:xfrm>
          <a:prstGeom prst="rect">
            <a:avLst/>
          </a:prstGeom>
          <a:noFill/>
        </p:spPr>
        <p:txBody>
          <a:bodyPr wrap="square" rtlCol="0">
            <a:spAutoFit/>
          </a:bodyPr>
          <a:lstStyle/>
          <a:p>
            <a:r>
              <a:rPr lang="en-US" sz="2400" b="1" dirty="0">
                <a:solidFill>
                  <a:srgbClr val="C00000"/>
                </a:solidFill>
              </a:rPr>
              <a:t>I notice…</a:t>
            </a:r>
          </a:p>
        </p:txBody>
      </p:sp>
      <p:sp>
        <p:nvSpPr>
          <p:cNvPr id="10" name="TextBox 9">
            <a:extLst>
              <a:ext uri="{FF2B5EF4-FFF2-40B4-BE49-F238E27FC236}">
                <a16:creationId xmlns:a16="http://schemas.microsoft.com/office/drawing/2014/main" id="{F22F17A3-FCDF-D677-368D-01F95550EF8A}"/>
              </a:ext>
            </a:extLst>
          </p:cNvPr>
          <p:cNvSpPr txBox="1"/>
          <p:nvPr/>
        </p:nvSpPr>
        <p:spPr>
          <a:xfrm>
            <a:off x="4697896" y="1336454"/>
            <a:ext cx="2928730" cy="461665"/>
          </a:xfrm>
          <a:prstGeom prst="rect">
            <a:avLst/>
          </a:prstGeom>
          <a:noFill/>
        </p:spPr>
        <p:txBody>
          <a:bodyPr wrap="square" rtlCol="0">
            <a:spAutoFit/>
          </a:bodyPr>
          <a:lstStyle/>
          <a:p>
            <a:r>
              <a:rPr lang="en-US" sz="2400" b="1" dirty="0">
                <a:solidFill>
                  <a:srgbClr val="C00000"/>
                </a:solidFill>
              </a:rPr>
              <a:t>I wonder…</a:t>
            </a:r>
          </a:p>
        </p:txBody>
      </p:sp>
      <p:sp>
        <p:nvSpPr>
          <p:cNvPr id="11" name="TextBox 10">
            <a:extLst>
              <a:ext uri="{FF2B5EF4-FFF2-40B4-BE49-F238E27FC236}">
                <a16:creationId xmlns:a16="http://schemas.microsoft.com/office/drawing/2014/main" id="{BB209AAE-E8FA-3C08-FC2C-5393346E602C}"/>
              </a:ext>
            </a:extLst>
          </p:cNvPr>
          <p:cNvSpPr txBox="1"/>
          <p:nvPr/>
        </p:nvSpPr>
        <p:spPr>
          <a:xfrm>
            <a:off x="8282609" y="1372464"/>
            <a:ext cx="2928730" cy="461665"/>
          </a:xfrm>
          <a:prstGeom prst="rect">
            <a:avLst/>
          </a:prstGeom>
          <a:noFill/>
        </p:spPr>
        <p:txBody>
          <a:bodyPr wrap="square" rtlCol="0">
            <a:spAutoFit/>
          </a:bodyPr>
          <a:lstStyle/>
          <a:p>
            <a:r>
              <a:rPr lang="en-US" sz="2400" b="1" dirty="0">
                <a:solidFill>
                  <a:srgbClr val="C00000"/>
                </a:solidFill>
              </a:rPr>
              <a:t>Could it be…</a:t>
            </a:r>
          </a:p>
        </p:txBody>
      </p:sp>
    </p:spTree>
    <p:extLst>
      <p:ext uri="{BB962C8B-B14F-4D97-AF65-F5344CB8AC3E}">
        <p14:creationId xmlns:p14="http://schemas.microsoft.com/office/powerpoint/2010/main" val="143005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2C1D6D-41BD-2C05-C732-51D21476DBAC}"/>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kern="1200">
                <a:solidFill>
                  <a:schemeClr val="tx1"/>
                </a:solidFill>
                <a:latin typeface="+mj-lt"/>
                <a:ea typeface="+mj-ea"/>
                <a:cs typeface="+mj-cs"/>
              </a:rPr>
              <a:t>MODEL</a:t>
            </a:r>
          </a:p>
        </p:txBody>
      </p:sp>
      <p:sp>
        <p:nvSpPr>
          <p:cNvPr id="1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16D0864C-BD5D-D501-2BB5-6D8222102EF4}"/>
              </a:ext>
            </a:extLst>
          </p:cNvPr>
          <p:cNvSpPr>
            <a:spLocks noGrp="1"/>
          </p:cNvSpPr>
          <p:nvPr>
            <p:ph type="body" sz="half" idx="2"/>
          </p:nvPr>
        </p:nvSpPr>
        <p:spPr>
          <a:xfrm>
            <a:off x="630936" y="2807208"/>
            <a:ext cx="3429000" cy="3410712"/>
          </a:xfrm>
        </p:spPr>
        <p:txBody>
          <a:bodyPr vert="horz" lIns="91440" tIns="45720" rIns="91440" bIns="45720" rtlCol="0" anchor="t">
            <a:normAutofit/>
          </a:bodyPr>
          <a:lstStyle/>
          <a:p>
            <a:pPr marL="285750" indent="-228600">
              <a:buFont typeface="Arial" panose="020B0604020202020204" pitchFamily="34" charset="0"/>
              <a:buChar char="•"/>
            </a:pPr>
            <a:r>
              <a:rPr lang="en-US" sz="2200"/>
              <a:t>Draw an initial model of your environment in your notebook</a:t>
            </a:r>
          </a:p>
          <a:p>
            <a:pPr marL="285750" indent="-228600">
              <a:buFont typeface="Arial" panose="020B0604020202020204" pitchFamily="34" charset="0"/>
              <a:buChar char="•"/>
            </a:pPr>
            <a:endParaRPr lang="en-US" sz="2200"/>
          </a:p>
          <a:p>
            <a:pPr marL="285750" indent="-228600">
              <a:buFont typeface="Arial" panose="020B0604020202020204" pitchFamily="34" charset="0"/>
              <a:buChar char="•"/>
            </a:pPr>
            <a:r>
              <a:rPr lang="en-US" sz="2200"/>
              <a:t>Include what we know SO FAR about our environment</a:t>
            </a:r>
          </a:p>
          <a:p>
            <a:pPr marL="285750" indent="-228600">
              <a:buFont typeface="Arial" panose="020B0604020202020204" pitchFamily="34" charset="0"/>
              <a:buChar char="•"/>
            </a:pPr>
            <a:endParaRPr lang="en-US" sz="2200"/>
          </a:p>
        </p:txBody>
      </p:sp>
      <p:pic>
        <p:nvPicPr>
          <p:cNvPr id="6" name="Content Placeholder 5" descr="A close-up of a scientific model&#10;&#10;Description automatically generated">
            <a:extLst>
              <a:ext uri="{FF2B5EF4-FFF2-40B4-BE49-F238E27FC236}">
                <a16:creationId xmlns:a16="http://schemas.microsoft.com/office/drawing/2014/main" id="{05BBA9C1-2A5E-9347-7FA2-2A0D8EB077E0}"/>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654296" y="1435552"/>
            <a:ext cx="6903720" cy="3986896"/>
          </a:xfrm>
          <a:prstGeom prst="rect">
            <a:avLst/>
          </a:prstGeom>
        </p:spPr>
      </p:pic>
    </p:spTree>
    <p:extLst>
      <p:ext uri="{BB962C8B-B14F-4D97-AF65-F5344CB8AC3E}">
        <p14:creationId xmlns:p14="http://schemas.microsoft.com/office/powerpoint/2010/main" val="1239055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65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dirt road through a field&#10;&#10;Description automatically generated">
            <a:extLst>
              <a:ext uri="{FF2B5EF4-FFF2-40B4-BE49-F238E27FC236}">
                <a16:creationId xmlns:a16="http://schemas.microsoft.com/office/drawing/2014/main" id="{79B6FA50-D4FC-EDEA-C592-9E3E362FCD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3467" y="1427565"/>
            <a:ext cx="10905066" cy="2562690"/>
          </a:xfrm>
          <a:prstGeom prst="rect">
            <a:avLst/>
          </a:prstGeom>
        </p:spPr>
      </p:pic>
      <p:sp>
        <p:nvSpPr>
          <p:cNvPr id="4" name="TextBox 3">
            <a:extLst>
              <a:ext uri="{FF2B5EF4-FFF2-40B4-BE49-F238E27FC236}">
                <a16:creationId xmlns:a16="http://schemas.microsoft.com/office/drawing/2014/main" id="{4612A5FE-9D63-43ED-A649-870ABB609B1A}"/>
              </a:ext>
            </a:extLst>
          </p:cNvPr>
          <p:cNvSpPr txBox="1"/>
          <p:nvPr/>
        </p:nvSpPr>
        <p:spPr>
          <a:xfrm>
            <a:off x="643467" y="4230285"/>
            <a:ext cx="10905066" cy="2000548"/>
          </a:xfrm>
          <a:prstGeom prst="rect">
            <a:avLst/>
          </a:prstGeom>
          <a:noFill/>
        </p:spPr>
        <p:txBody>
          <a:bodyPr wrap="square" rtlCol="0">
            <a:spAutoFit/>
          </a:bodyPr>
          <a:lstStyle/>
          <a:p>
            <a:pPr algn="ctr"/>
            <a:r>
              <a:rPr lang="en-US" sz="2400" dirty="0"/>
              <a:t>If we were to visit the Konza Prairie Biological Station outside of Manhattan, Kansas, we would go down this very road. </a:t>
            </a:r>
          </a:p>
          <a:p>
            <a:pPr algn="ctr"/>
            <a:endParaRPr lang="en-US" sz="1400" dirty="0"/>
          </a:p>
          <a:p>
            <a:pPr algn="ctr"/>
            <a:r>
              <a:rPr lang="en-US" sz="2400" dirty="0"/>
              <a:t>There’s prairie on both sides of the road – do the two sides look the same? </a:t>
            </a:r>
          </a:p>
          <a:p>
            <a:pPr algn="ctr"/>
            <a:endParaRPr lang="en-US" sz="1200" dirty="0"/>
          </a:p>
          <a:p>
            <a:pPr algn="ctr"/>
            <a:r>
              <a:rPr lang="en-US" sz="2400" dirty="0"/>
              <a:t>What do you notice?</a:t>
            </a:r>
            <a:endParaRPr lang="en-US" dirty="0"/>
          </a:p>
        </p:txBody>
      </p:sp>
      <p:sp>
        <p:nvSpPr>
          <p:cNvPr id="5" name="TextBox 4">
            <a:extLst>
              <a:ext uri="{FF2B5EF4-FFF2-40B4-BE49-F238E27FC236}">
                <a16:creationId xmlns:a16="http://schemas.microsoft.com/office/drawing/2014/main" id="{DA662CCB-2AE5-06B6-65FD-0C88CAC0506D}"/>
              </a:ext>
            </a:extLst>
          </p:cNvPr>
          <p:cNvSpPr txBox="1"/>
          <p:nvPr/>
        </p:nvSpPr>
        <p:spPr>
          <a:xfrm>
            <a:off x="643467" y="781440"/>
            <a:ext cx="7885044" cy="584775"/>
          </a:xfrm>
          <a:prstGeom prst="rect">
            <a:avLst/>
          </a:prstGeom>
          <a:noFill/>
        </p:spPr>
        <p:txBody>
          <a:bodyPr wrap="square" rtlCol="0">
            <a:spAutoFit/>
          </a:bodyPr>
          <a:lstStyle/>
          <a:p>
            <a:r>
              <a:rPr lang="en-US" sz="3200" dirty="0"/>
              <a:t>1. Observe and Question</a:t>
            </a:r>
          </a:p>
        </p:txBody>
      </p:sp>
    </p:spTree>
    <p:extLst>
      <p:ext uri="{BB962C8B-B14F-4D97-AF65-F5344CB8AC3E}">
        <p14:creationId xmlns:p14="http://schemas.microsoft.com/office/powerpoint/2010/main" val="343242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ssolve">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diagram of a solar energy model&#10;&#10;Description automatically generated">
            <a:extLst>
              <a:ext uri="{FF2B5EF4-FFF2-40B4-BE49-F238E27FC236}">
                <a16:creationId xmlns:a16="http://schemas.microsoft.com/office/drawing/2014/main" id="{AF8BB8A3-7D4F-D82F-54AE-D917BCD209F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4930" y="643467"/>
            <a:ext cx="10222140"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200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E4C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iagram of water cycle with mountains and water&#10;&#10;Description automatically generated">
            <a:extLst>
              <a:ext uri="{FF2B5EF4-FFF2-40B4-BE49-F238E27FC236}">
                <a16:creationId xmlns:a16="http://schemas.microsoft.com/office/drawing/2014/main" id="{A66127F6-B565-7228-6CC8-7BA11BDF903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3467" y="825417"/>
            <a:ext cx="10905066" cy="5207166"/>
          </a:xfrm>
          <a:prstGeom prst="rect">
            <a:avLst/>
          </a:prstGeom>
        </p:spPr>
      </p:pic>
    </p:spTree>
    <p:extLst>
      <p:ext uri="{BB962C8B-B14F-4D97-AF65-F5344CB8AC3E}">
        <p14:creationId xmlns:p14="http://schemas.microsoft.com/office/powerpoint/2010/main" val="42431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955859A-9BCF-6F69-63DD-5F4F636E6901}"/>
              </a:ext>
            </a:extLst>
          </p:cNvPr>
          <p:cNvGraphicFramePr>
            <a:graphicFrameLocks noGrp="1"/>
          </p:cNvGraphicFramePr>
          <p:nvPr/>
        </p:nvGraphicFramePr>
        <p:xfrm>
          <a:off x="1524000" y="3822827"/>
          <a:ext cx="9144000" cy="357696"/>
        </p:xfrm>
        <a:graphic>
          <a:graphicData uri="http://schemas.openxmlformats.org/drawingml/2006/table">
            <a:tbl>
              <a:tblPr>
                <a:tableStyleId>{5C22544A-7EE6-4342-B048-85BDC9FD1C3A}</a:tableStyleId>
              </a:tblPr>
              <a:tblGrid>
                <a:gridCol w="9144000">
                  <a:extLst>
                    <a:ext uri="{9D8B030D-6E8A-4147-A177-3AD203B41FA5}">
                      <a16:colId xmlns:a16="http://schemas.microsoft.com/office/drawing/2014/main" val="1609704889"/>
                    </a:ext>
                  </a:extLst>
                </a:gridCol>
              </a:tblGrid>
              <a:tr h="0">
                <a:tc>
                  <a:txBody>
                    <a:bodyPr/>
                    <a:lstStyle/>
                    <a:p>
                      <a:pPr marL="0" marR="0" algn="ctr">
                        <a:lnSpc>
                          <a:spcPct val="115000"/>
                        </a:lnSpc>
                        <a:spcBef>
                          <a:spcPts val="0"/>
                        </a:spcBef>
                        <a:spcAft>
                          <a:spcPts val="0"/>
                        </a:spcAft>
                      </a:pPr>
                      <a:r>
                        <a:rPr lang="en-US" sz="1400">
                          <a:effectLst/>
                        </a:rPr>
                        <a:t>INCREMENTAL MODELING TRACKER (IMT) </a:t>
                      </a:r>
                      <a:endParaRPr lang="en-US" sz="1400">
                        <a:solidFill>
                          <a:srgbClr val="FFFFFF"/>
                        </a:solidFill>
                        <a:effectLst/>
                        <a:latin typeface="Open Sans" panose="020B0606030504020204" pitchFamily="34" charset="0"/>
                        <a:ea typeface="Open Sans" panose="020B0606030504020204" pitchFamily="34" charset="0"/>
                      </a:endParaRPr>
                    </a:p>
                  </a:txBody>
                  <a:tcPr marL="63500" marR="63500" marT="63500" marB="63500"/>
                </a:tc>
                <a:extLst>
                  <a:ext uri="{0D108BD9-81ED-4DB2-BD59-A6C34878D82A}">
                    <a16:rowId xmlns:a16="http://schemas.microsoft.com/office/drawing/2014/main" val="1091714387"/>
                  </a:ext>
                </a:extLst>
              </a:tr>
            </a:tbl>
          </a:graphicData>
        </a:graphic>
      </p:graphicFrame>
      <p:graphicFrame>
        <p:nvGraphicFramePr>
          <p:cNvPr id="3" name="Table 2">
            <a:extLst>
              <a:ext uri="{FF2B5EF4-FFF2-40B4-BE49-F238E27FC236}">
                <a16:creationId xmlns:a16="http://schemas.microsoft.com/office/drawing/2014/main" id="{8F4C3124-98F2-6362-588B-AC2BFDDEDD9D}"/>
              </a:ext>
            </a:extLst>
          </p:cNvPr>
          <p:cNvGraphicFramePr>
            <a:graphicFrameLocks noGrp="1"/>
          </p:cNvGraphicFramePr>
          <p:nvPr>
            <p:extLst>
              <p:ext uri="{D42A27DB-BD31-4B8C-83A1-F6EECF244321}">
                <p14:modId xmlns:p14="http://schemas.microsoft.com/office/powerpoint/2010/main" val="1240316324"/>
              </p:ext>
            </p:extLst>
          </p:nvPr>
        </p:nvGraphicFramePr>
        <p:xfrm>
          <a:off x="1581150" y="2759869"/>
          <a:ext cx="9029700" cy="3314637"/>
        </p:xfrm>
        <a:graphic>
          <a:graphicData uri="http://schemas.openxmlformats.org/drawingml/2006/table">
            <a:tbl>
              <a:tblPr>
                <a:tableStyleId>{5C22544A-7EE6-4342-B048-85BDC9FD1C3A}</a:tableStyleId>
              </a:tblPr>
              <a:tblGrid>
                <a:gridCol w="1561990">
                  <a:extLst>
                    <a:ext uri="{9D8B030D-6E8A-4147-A177-3AD203B41FA5}">
                      <a16:colId xmlns:a16="http://schemas.microsoft.com/office/drawing/2014/main" val="293634626"/>
                    </a:ext>
                  </a:extLst>
                </a:gridCol>
                <a:gridCol w="3628770">
                  <a:extLst>
                    <a:ext uri="{9D8B030D-6E8A-4147-A177-3AD203B41FA5}">
                      <a16:colId xmlns:a16="http://schemas.microsoft.com/office/drawing/2014/main" val="279951692"/>
                    </a:ext>
                  </a:extLst>
                </a:gridCol>
                <a:gridCol w="3838940">
                  <a:extLst>
                    <a:ext uri="{9D8B030D-6E8A-4147-A177-3AD203B41FA5}">
                      <a16:colId xmlns:a16="http://schemas.microsoft.com/office/drawing/2014/main" val="4268111939"/>
                    </a:ext>
                  </a:extLst>
                </a:gridCol>
              </a:tblGrid>
              <a:tr h="0">
                <a:tc>
                  <a:txBody>
                    <a:bodyPr/>
                    <a:lstStyle/>
                    <a:p>
                      <a:pPr marL="0" marR="0" algn="ctr">
                        <a:lnSpc>
                          <a:spcPct val="115000"/>
                        </a:lnSpc>
                        <a:spcBef>
                          <a:spcPts val="0"/>
                        </a:spcBef>
                        <a:spcAft>
                          <a:spcPts val="0"/>
                        </a:spcAft>
                      </a:pPr>
                      <a:r>
                        <a:rPr lang="en-US" sz="1100">
                          <a:effectLst/>
                        </a:rPr>
                        <a:t>LESSON QUESTION </a:t>
                      </a:r>
                    </a:p>
                    <a:p>
                      <a:pPr marL="0" marR="0" algn="ctr">
                        <a:lnSpc>
                          <a:spcPct val="115000"/>
                        </a:lnSpc>
                        <a:spcBef>
                          <a:spcPts val="0"/>
                        </a:spcBef>
                        <a:spcAft>
                          <a:spcPts val="0"/>
                        </a:spcAft>
                      </a:pPr>
                      <a:r>
                        <a:rPr lang="en-US" sz="1100">
                          <a:effectLst/>
                        </a:rPr>
                        <a:t>(What Question Are We Trying to Answer?)</a:t>
                      </a:r>
                    </a:p>
                    <a:p>
                      <a:pPr marL="0" marR="0" algn="ctr">
                        <a:lnSpc>
                          <a:spcPct val="115000"/>
                        </a:lnSpc>
                        <a:spcBef>
                          <a:spcPts val="0"/>
                        </a:spcBef>
                        <a:spcAft>
                          <a:spcPts val="0"/>
                        </a:spcAft>
                      </a:pPr>
                      <a:r>
                        <a:rPr lang="en-US" sz="1100" kern="0">
                          <a:effectLst/>
                        </a:rPr>
                        <a:t>&amp; </a:t>
                      </a:r>
                    </a:p>
                    <a:p>
                      <a:pPr marL="0" marR="0" algn="ctr">
                        <a:lnSpc>
                          <a:spcPct val="115000"/>
                        </a:lnSpc>
                        <a:spcBef>
                          <a:spcPts val="0"/>
                        </a:spcBef>
                        <a:spcAft>
                          <a:spcPts val="0"/>
                        </a:spcAft>
                      </a:pPr>
                      <a:r>
                        <a:rPr lang="en-US" sz="1100">
                          <a:effectLst/>
                        </a:rPr>
                        <a:t>LESSON NICKNAME</a:t>
                      </a:r>
                      <a:endParaRPr lang="en-US" sz="1100">
                        <a:effectLst/>
                        <a:latin typeface="Open Sans" panose="020B0606030504020204" pitchFamily="34" charset="0"/>
                        <a:ea typeface="Open Sans" panose="020B0606030504020204" pitchFamily="34" charset="0"/>
                      </a:endParaRPr>
                    </a:p>
                  </a:txBody>
                  <a:tcPr marL="63500" marR="63500" marT="63500" marB="63500"/>
                </a:tc>
                <a:tc>
                  <a:txBody>
                    <a:bodyPr/>
                    <a:lstStyle/>
                    <a:p>
                      <a:pPr marL="0" marR="0" algn="ctr">
                        <a:lnSpc>
                          <a:spcPct val="115000"/>
                        </a:lnSpc>
                        <a:spcBef>
                          <a:spcPts val="0"/>
                        </a:spcBef>
                        <a:spcAft>
                          <a:spcPts val="0"/>
                        </a:spcAft>
                      </a:pPr>
                      <a:r>
                        <a:rPr lang="en-US" sz="1100" dirty="0">
                          <a:effectLst/>
                        </a:rPr>
                        <a:t>WHAT DID WE FIGURE OUT?</a:t>
                      </a:r>
                    </a:p>
                    <a:p>
                      <a:pPr marL="0" marR="0">
                        <a:lnSpc>
                          <a:spcPct val="115000"/>
                        </a:lnSpc>
                        <a:spcBef>
                          <a:spcPts val="0"/>
                        </a:spcBef>
                        <a:spcAft>
                          <a:spcPts val="0"/>
                        </a:spcAft>
                      </a:pPr>
                      <a:r>
                        <a:rPr lang="en-US" sz="1100" dirty="0">
                          <a:effectLst/>
                        </a:rPr>
                        <a:t> </a:t>
                      </a:r>
                    </a:p>
                    <a:p>
                      <a:pPr marL="0" marR="0" algn="ctr">
                        <a:lnSpc>
                          <a:spcPct val="115000"/>
                        </a:lnSpc>
                        <a:spcBef>
                          <a:spcPts val="0"/>
                        </a:spcBef>
                        <a:spcAft>
                          <a:spcPts val="0"/>
                        </a:spcAft>
                      </a:pPr>
                      <a:r>
                        <a:rPr lang="en-US" sz="1100" dirty="0">
                          <a:effectLst/>
                        </a:rPr>
                        <a:t>Which parts of what we figured out (if any) can help us with our model? (Highlight them!)</a:t>
                      </a:r>
                      <a:endParaRPr lang="en-US" sz="1100" dirty="0">
                        <a:effectLst/>
                        <a:latin typeface="Open Sans" panose="020B0606030504020204" pitchFamily="34" charset="0"/>
                        <a:ea typeface="Open Sans" panose="020B0606030504020204" pitchFamily="34" charset="0"/>
                      </a:endParaRPr>
                    </a:p>
                  </a:txBody>
                  <a:tcPr marL="63500" marR="63500" marT="63500" marB="63500"/>
                </a:tc>
                <a:tc>
                  <a:txBody>
                    <a:bodyPr/>
                    <a:lstStyle/>
                    <a:p>
                      <a:pPr marL="0" marR="0" algn="ctr">
                        <a:lnSpc>
                          <a:spcPct val="115000"/>
                        </a:lnSpc>
                        <a:spcBef>
                          <a:spcPts val="0"/>
                        </a:spcBef>
                        <a:spcAft>
                          <a:spcPts val="0"/>
                        </a:spcAft>
                      </a:pPr>
                      <a:r>
                        <a:rPr lang="en-US" sz="1100">
                          <a:effectLst/>
                        </a:rPr>
                        <a:t>BASED ON OUR PROGRESS THIS LESSON, HOW CAN WE ADD TO OR REVISE OUR MODEL?</a:t>
                      </a:r>
                    </a:p>
                    <a:p>
                      <a:pPr marL="0" marR="0" algn="ctr">
                        <a:lnSpc>
                          <a:spcPct val="115000"/>
                        </a:lnSpc>
                        <a:spcBef>
                          <a:spcPts val="0"/>
                        </a:spcBef>
                        <a:spcAft>
                          <a:spcPts val="0"/>
                        </a:spcAft>
                      </a:pPr>
                      <a:r>
                        <a:rPr lang="en-US" sz="1100">
                          <a:effectLst/>
                        </a:rPr>
                        <a:t> </a:t>
                      </a:r>
                    </a:p>
                    <a:p>
                      <a:pPr marL="0" marR="0" algn="ctr">
                        <a:lnSpc>
                          <a:spcPct val="115000"/>
                        </a:lnSpc>
                        <a:spcBef>
                          <a:spcPts val="0"/>
                        </a:spcBef>
                        <a:spcAft>
                          <a:spcPts val="0"/>
                        </a:spcAft>
                      </a:pPr>
                      <a:r>
                        <a:rPr lang="en-US" sz="1100">
                          <a:effectLst/>
                        </a:rPr>
                        <a:t>How should we represent our ideas in our model?</a:t>
                      </a:r>
                    </a:p>
                    <a:p>
                      <a:pPr marL="0" marR="0" algn="ctr">
                        <a:lnSpc>
                          <a:spcPct val="115000"/>
                        </a:lnSpc>
                        <a:spcBef>
                          <a:spcPts val="0"/>
                        </a:spcBef>
                        <a:spcAft>
                          <a:spcPts val="0"/>
                        </a:spcAft>
                      </a:pPr>
                      <a:r>
                        <a:rPr lang="en-US" sz="1100">
                          <a:effectLst/>
                        </a:rPr>
                        <a:t> (Use pictures, words, or symbols)</a:t>
                      </a:r>
                      <a:endParaRPr lang="en-US" sz="1100">
                        <a:effectLst/>
                        <a:latin typeface="Open Sans" panose="020B0606030504020204" pitchFamily="34" charset="0"/>
                        <a:ea typeface="Open Sans" panose="020B0606030504020204" pitchFamily="34" charset="0"/>
                      </a:endParaRPr>
                    </a:p>
                  </a:txBody>
                  <a:tcPr marL="63500" marR="63500" marT="63500" marB="63500"/>
                </a:tc>
                <a:extLst>
                  <a:ext uri="{0D108BD9-81ED-4DB2-BD59-A6C34878D82A}">
                    <a16:rowId xmlns:a16="http://schemas.microsoft.com/office/drawing/2014/main" val="2801278443"/>
                  </a:ext>
                </a:extLst>
              </a:tr>
              <a:tr h="2235200">
                <a:tc>
                  <a:txBody>
                    <a:bodyPr/>
                    <a:lstStyle/>
                    <a:p>
                      <a:pPr marL="0" marR="0">
                        <a:lnSpc>
                          <a:spcPct val="115000"/>
                        </a:lnSpc>
                        <a:spcBef>
                          <a:spcPts val="0"/>
                        </a:spcBef>
                        <a:spcAft>
                          <a:spcPts val="0"/>
                        </a:spcAft>
                      </a:pPr>
                      <a:r>
                        <a:rPr lang="en-US" sz="900">
                          <a:effectLst/>
                        </a:rPr>
                        <a:t>1</a:t>
                      </a:r>
                      <a:endParaRPr lang="en-US" sz="1100">
                        <a:effectLst/>
                      </a:endParaRPr>
                    </a:p>
                    <a:p>
                      <a:pPr marL="0" marR="0">
                        <a:lnSpc>
                          <a:spcPct val="115000"/>
                        </a:lnSpc>
                        <a:spcBef>
                          <a:spcPts val="0"/>
                        </a:spcBef>
                        <a:spcAft>
                          <a:spcPts val="0"/>
                        </a:spcAft>
                      </a:pPr>
                      <a:r>
                        <a:rPr lang="en-US" sz="900">
                          <a:effectLst/>
                        </a:rPr>
                        <a:t> </a:t>
                      </a:r>
                      <a:endParaRPr lang="en-US" sz="1100">
                        <a:effectLst/>
                      </a:endParaRPr>
                    </a:p>
                    <a:p>
                      <a:pPr marL="0" marR="0">
                        <a:lnSpc>
                          <a:spcPct val="115000"/>
                        </a:lnSpc>
                        <a:spcBef>
                          <a:spcPts val="0"/>
                        </a:spcBef>
                        <a:spcAft>
                          <a:spcPts val="0"/>
                        </a:spcAft>
                      </a:pPr>
                      <a:r>
                        <a:rPr lang="en-US" sz="900">
                          <a:effectLst/>
                        </a:rPr>
                        <a:t> </a:t>
                      </a:r>
                      <a:endParaRPr lang="en-US" sz="1100">
                        <a:effectLst/>
                      </a:endParaRPr>
                    </a:p>
                    <a:p>
                      <a:pPr marL="0" marR="0">
                        <a:lnSpc>
                          <a:spcPct val="115000"/>
                        </a:lnSpc>
                        <a:spcBef>
                          <a:spcPts val="0"/>
                        </a:spcBef>
                        <a:spcAft>
                          <a:spcPts val="0"/>
                        </a:spcAft>
                      </a:pPr>
                      <a:r>
                        <a:rPr lang="en-US" sz="900">
                          <a:effectLst/>
                        </a:rPr>
                        <a:t> </a:t>
                      </a:r>
                      <a:endParaRPr lang="en-US" sz="1100">
                        <a:effectLst/>
                      </a:endParaRPr>
                    </a:p>
                    <a:p>
                      <a:pPr marL="0" marR="0">
                        <a:lnSpc>
                          <a:spcPct val="115000"/>
                        </a:lnSpc>
                        <a:spcBef>
                          <a:spcPts val="0"/>
                        </a:spcBef>
                        <a:spcAft>
                          <a:spcPts val="0"/>
                        </a:spcAft>
                      </a:pPr>
                      <a:r>
                        <a:rPr lang="en-US" sz="900">
                          <a:effectLst/>
                        </a:rPr>
                        <a:t> </a:t>
                      </a:r>
                      <a:endParaRPr lang="en-US" sz="1100">
                        <a:effectLst/>
                        <a:latin typeface="Open Sans" panose="020B0606030504020204" pitchFamily="34" charset="0"/>
                        <a:ea typeface="Open Sans" panose="020B0606030504020204" pitchFamily="34" charset="0"/>
                      </a:endParaRPr>
                    </a:p>
                  </a:txBody>
                  <a:tcPr marL="63500" marR="63500" marT="63500" marB="63500"/>
                </a:tc>
                <a:tc>
                  <a:txBody>
                    <a:bodyPr/>
                    <a:lstStyle/>
                    <a:p>
                      <a:pPr marL="0" marR="0">
                        <a:lnSpc>
                          <a:spcPct val="115000"/>
                        </a:lnSpc>
                        <a:spcBef>
                          <a:spcPts val="0"/>
                        </a:spcBef>
                        <a:spcAft>
                          <a:spcPts val="0"/>
                        </a:spcAft>
                      </a:pPr>
                      <a:r>
                        <a:rPr lang="en-US" sz="900">
                          <a:effectLst/>
                        </a:rPr>
                        <a:t> </a:t>
                      </a:r>
                      <a:endParaRPr lang="en-US" sz="1100">
                        <a:effectLst/>
                        <a:latin typeface="Open Sans" panose="020B0606030504020204" pitchFamily="34" charset="0"/>
                        <a:ea typeface="Open Sans" panose="020B0606030504020204" pitchFamily="34" charset="0"/>
                      </a:endParaRPr>
                    </a:p>
                  </a:txBody>
                  <a:tcPr marL="63500" marR="63500" marT="63500" marB="63500"/>
                </a:tc>
                <a:tc>
                  <a:txBody>
                    <a:bodyPr/>
                    <a:lstStyle/>
                    <a:p>
                      <a:pPr marL="0" marR="0">
                        <a:lnSpc>
                          <a:spcPct val="115000"/>
                        </a:lnSpc>
                        <a:spcBef>
                          <a:spcPts val="0"/>
                        </a:spcBef>
                        <a:spcAft>
                          <a:spcPts val="0"/>
                        </a:spcAft>
                      </a:pPr>
                      <a:r>
                        <a:rPr lang="en-US" sz="900" dirty="0">
                          <a:effectLst/>
                        </a:rPr>
                        <a:t> </a:t>
                      </a:r>
                      <a:endParaRPr lang="en-US" sz="1100" dirty="0">
                        <a:effectLst/>
                      </a:endParaRPr>
                    </a:p>
                    <a:p>
                      <a:pPr marL="0" marR="0">
                        <a:lnSpc>
                          <a:spcPct val="115000"/>
                        </a:lnSpc>
                        <a:spcBef>
                          <a:spcPts val="0"/>
                        </a:spcBef>
                        <a:spcAft>
                          <a:spcPts val="0"/>
                        </a:spcAft>
                      </a:pPr>
                      <a:r>
                        <a:rPr lang="en-US" sz="900" dirty="0">
                          <a:effectLst/>
                        </a:rPr>
                        <a:t> </a:t>
                      </a:r>
                      <a:endParaRPr lang="en-US" sz="1100" dirty="0">
                        <a:effectLst/>
                      </a:endParaRPr>
                    </a:p>
                    <a:p>
                      <a:pPr marL="0" marR="0">
                        <a:lnSpc>
                          <a:spcPct val="115000"/>
                        </a:lnSpc>
                        <a:spcBef>
                          <a:spcPts val="0"/>
                        </a:spcBef>
                        <a:spcAft>
                          <a:spcPts val="0"/>
                        </a:spcAft>
                      </a:pPr>
                      <a:r>
                        <a:rPr lang="en-US" sz="900" dirty="0">
                          <a:effectLst/>
                        </a:rPr>
                        <a:t> </a:t>
                      </a:r>
                      <a:endParaRPr lang="en-US" sz="1100" dirty="0">
                        <a:effectLst/>
                      </a:endParaRPr>
                    </a:p>
                    <a:p>
                      <a:pPr marL="0" marR="0">
                        <a:lnSpc>
                          <a:spcPct val="115000"/>
                        </a:lnSpc>
                        <a:spcBef>
                          <a:spcPts val="0"/>
                        </a:spcBef>
                        <a:spcAft>
                          <a:spcPts val="0"/>
                        </a:spcAft>
                      </a:pPr>
                      <a:r>
                        <a:rPr lang="en-US" sz="900" dirty="0">
                          <a:effectLst/>
                        </a:rPr>
                        <a:t> </a:t>
                      </a:r>
                      <a:endParaRPr lang="en-US" sz="1100" dirty="0">
                        <a:effectLst/>
                      </a:endParaRPr>
                    </a:p>
                    <a:p>
                      <a:pPr marL="0" marR="0">
                        <a:lnSpc>
                          <a:spcPct val="115000"/>
                        </a:lnSpc>
                        <a:spcBef>
                          <a:spcPts val="0"/>
                        </a:spcBef>
                        <a:spcAft>
                          <a:spcPts val="0"/>
                        </a:spcAft>
                      </a:pPr>
                      <a:r>
                        <a:rPr lang="en-US" sz="900" dirty="0">
                          <a:effectLst/>
                        </a:rPr>
                        <a:t> </a:t>
                      </a:r>
                      <a:endParaRPr lang="en-US" sz="1100" dirty="0">
                        <a:effectLst/>
                        <a:latin typeface="Open Sans" panose="020B0606030504020204" pitchFamily="34" charset="0"/>
                        <a:ea typeface="Open Sans" panose="020B0606030504020204" pitchFamily="34" charset="0"/>
                      </a:endParaRPr>
                    </a:p>
                  </a:txBody>
                  <a:tcPr marL="63500" marR="63500" marT="63500" marB="63500"/>
                </a:tc>
                <a:extLst>
                  <a:ext uri="{0D108BD9-81ED-4DB2-BD59-A6C34878D82A}">
                    <a16:rowId xmlns:a16="http://schemas.microsoft.com/office/drawing/2014/main" val="2589367294"/>
                  </a:ext>
                </a:extLst>
              </a:tr>
            </a:tbl>
          </a:graphicData>
        </a:graphic>
      </p:graphicFrame>
      <p:sp>
        <p:nvSpPr>
          <p:cNvPr id="12" name="TextBox 11">
            <a:extLst>
              <a:ext uri="{FF2B5EF4-FFF2-40B4-BE49-F238E27FC236}">
                <a16:creationId xmlns:a16="http://schemas.microsoft.com/office/drawing/2014/main" id="{5373C3B2-84A6-B00D-AE4A-49875524F087}"/>
              </a:ext>
            </a:extLst>
          </p:cNvPr>
          <p:cNvSpPr txBox="1"/>
          <p:nvPr/>
        </p:nvSpPr>
        <p:spPr>
          <a:xfrm>
            <a:off x="1001486" y="655709"/>
            <a:ext cx="10595427" cy="2068259"/>
          </a:xfrm>
          <a:prstGeom prst="rect">
            <a:avLst/>
          </a:prstGeom>
          <a:noFill/>
        </p:spPr>
        <p:txBody>
          <a:bodyPr wrap="square" rtlCol="0">
            <a:spAutoFit/>
          </a:bodyPr>
          <a:lstStyle/>
          <a:p>
            <a:pPr marL="0" marR="0">
              <a:lnSpc>
                <a:spcPct val="115000"/>
              </a:lnSpc>
              <a:spcBef>
                <a:spcPts val="0"/>
              </a:spcBef>
              <a:spcAft>
                <a:spcPts val="0"/>
              </a:spcAft>
            </a:pPr>
            <a:r>
              <a:rPr lang="en-US" sz="1600" kern="0" dirty="0">
                <a:effectLst/>
                <a:latin typeface="Open Sans" panose="020B0606030504020204" pitchFamily="34" charset="0"/>
                <a:ea typeface="Open Sans" panose="020B0606030504020204" pitchFamily="34" charset="0"/>
              </a:rPr>
              <a:t>Throughout our investigation of the ecology of the tallgrass prairie, we will be using the Incremental Modeling Tracker (IMT) as a thinking tool to help us keep track of and figure out important discoveries. You will refer back to the IMT regularly to help prioritize ideas and revise or build on our models. We will also use the IMT as a way to think with others about what is important in our models. </a:t>
            </a:r>
          </a:p>
          <a:p>
            <a:pPr marL="0" marR="0">
              <a:lnSpc>
                <a:spcPct val="115000"/>
              </a:lnSpc>
              <a:spcBef>
                <a:spcPts val="0"/>
              </a:spcBef>
              <a:spcAft>
                <a:spcPts val="0"/>
              </a:spcAft>
            </a:pPr>
            <a:endParaRPr lang="en-US" sz="1600" kern="0" dirty="0">
              <a:effectLst/>
              <a:latin typeface="Open Sans" panose="020B0606030504020204" pitchFamily="34" charset="0"/>
              <a:ea typeface="Open Sans" panose="020B0606030504020204" pitchFamily="34" charset="0"/>
            </a:endParaRPr>
          </a:p>
          <a:p>
            <a:pPr marL="0" marR="0" algn="ctr">
              <a:lnSpc>
                <a:spcPct val="115000"/>
              </a:lnSpc>
              <a:spcBef>
                <a:spcPts val="0"/>
              </a:spcBef>
              <a:spcAft>
                <a:spcPts val="0"/>
              </a:spcAft>
            </a:pPr>
            <a:r>
              <a:rPr lang="en-US" sz="1600" kern="0" dirty="0">
                <a:effectLst/>
                <a:latin typeface="Open Sans" panose="020B0606030504020204" pitchFamily="34" charset="0"/>
                <a:ea typeface="Open Sans" panose="020B0606030504020204" pitchFamily="34" charset="0"/>
              </a:rPr>
              <a:t>DRIVING QUESTION:  What good is a prairie? What is a good prairie?</a:t>
            </a:r>
          </a:p>
          <a:p>
            <a:endParaRPr lang="en-US" dirty="0"/>
          </a:p>
        </p:txBody>
      </p:sp>
    </p:spTree>
    <p:extLst>
      <p:ext uri="{BB962C8B-B14F-4D97-AF65-F5344CB8AC3E}">
        <p14:creationId xmlns:p14="http://schemas.microsoft.com/office/powerpoint/2010/main" val="301624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black and white logo with birds and mountains&#10;&#10;Description automatically generated">
            <a:extLst>
              <a:ext uri="{FF2B5EF4-FFF2-40B4-BE49-F238E27FC236}">
                <a16:creationId xmlns:a16="http://schemas.microsoft.com/office/drawing/2014/main" id="{144C5D52-45AA-F8CF-BE23-6F3F4A171CC8}"/>
              </a:ext>
            </a:extLst>
          </p:cNvPr>
          <p:cNvPicPr>
            <a:picLocks noChangeAspect="1"/>
          </p:cNvPicPr>
          <p:nvPr/>
        </p:nvPicPr>
        <p:blipFill>
          <a:blip r:embed="rId2"/>
          <a:stretch>
            <a:fillRect/>
          </a:stretch>
        </p:blipFill>
        <p:spPr>
          <a:xfrm>
            <a:off x="402608" y="1055695"/>
            <a:ext cx="3917965" cy="2487907"/>
          </a:xfrm>
          <a:prstGeom prst="rect">
            <a:avLst/>
          </a:prstGeom>
        </p:spPr>
      </p:pic>
      <p:pic>
        <p:nvPicPr>
          <p:cNvPr id="6" name="Picture 5" descr="A blue and white logo&#10;&#10;Description automatically generated">
            <a:extLst>
              <a:ext uri="{FF2B5EF4-FFF2-40B4-BE49-F238E27FC236}">
                <a16:creationId xmlns:a16="http://schemas.microsoft.com/office/drawing/2014/main" id="{7B05660A-BE6F-7024-C0C8-4E3F9258CC55}"/>
              </a:ext>
            </a:extLst>
          </p:cNvPr>
          <p:cNvPicPr>
            <a:picLocks noChangeAspect="1"/>
          </p:cNvPicPr>
          <p:nvPr/>
        </p:nvPicPr>
        <p:blipFill>
          <a:blip r:embed="rId3"/>
          <a:stretch>
            <a:fillRect/>
          </a:stretch>
        </p:blipFill>
        <p:spPr>
          <a:xfrm>
            <a:off x="4906370" y="826310"/>
            <a:ext cx="2628285" cy="755632"/>
          </a:xfrm>
          <a:prstGeom prst="rect">
            <a:avLst/>
          </a:prstGeom>
        </p:spPr>
      </p:pic>
      <p:pic>
        <p:nvPicPr>
          <p:cNvPr id="8" name="Picture 7">
            <a:extLst>
              <a:ext uri="{FF2B5EF4-FFF2-40B4-BE49-F238E27FC236}">
                <a16:creationId xmlns:a16="http://schemas.microsoft.com/office/drawing/2014/main" id="{167B0F4C-352E-5908-36BB-911D45E14949}"/>
              </a:ext>
            </a:extLst>
          </p:cNvPr>
          <p:cNvPicPr>
            <a:picLocks noChangeAspect="1"/>
          </p:cNvPicPr>
          <p:nvPr/>
        </p:nvPicPr>
        <p:blipFill>
          <a:blip r:embed="rId4"/>
          <a:stretch>
            <a:fillRect/>
          </a:stretch>
        </p:blipFill>
        <p:spPr>
          <a:xfrm>
            <a:off x="4902652" y="2857772"/>
            <a:ext cx="2628286" cy="933041"/>
          </a:xfrm>
          <a:prstGeom prst="rect">
            <a:avLst/>
          </a:prstGeom>
        </p:spPr>
      </p:pic>
      <p:pic>
        <p:nvPicPr>
          <p:cNvPr id="15" name="Picture 14" descr="A green hills with text&#10;&#10;Description automatically generated">
            <a:extLst>
              <a:ext uri="{FF2B5EF4-FFF2-40B4-BE49-F238E27FC236}">
                <a16:creationId xmlns:a16="http://schemas.microsoft.com/office/drawing/2014/main" id="{9FFC9430-3D83-FCBE-524B-3C470E99E6C9}"/>
              </a:ext>
            </a:extLst>
          </p:cNvPr>
          <p:cNvPicPr>
            <a:picLocks noChangeAspect="1"/>
          </p:cNvPicPr>
          <p:nvPr/>
        </p:nvPicPr>
        <p:blipFill>
          <a:blip r:embed="rId5"/>
          <a:stretch>
            <a:fillRect/>
          </a:stretch>
        </p:blipFill>
        <p:spPr>
          <a:xfrm>
            <a:off x="402610" y="5148729"/>
            <a:ext cx="1656952" cy="974226"/>
          </a:xfrm>
          <a:prstGeom prst="rect">
            <a:avLst/>
          </a:prstGeom>
        </p:spPr>
      </p:pic>
      <p:pic>
        <p:nvPicPr>
          <p:cNvPr id="12" name="Picture 11" descr="A green and black logo&#10;&#10;Description automatically generated">
            <a:extLst>
              <a:ext uri="{FF2B5EF4-FFF2-40B4-BE49-F238E27FC236}">
                <a16:creationId xmlns:a16="http://schemas.microsoft.com/office/drawing/2014/main" id="{43572ECE-7234-C362-8A24-F019F5F5D72B}"/>
              </a:ext>
            </a:extLst>
          </p:cNvPr>
          <p:cNvPicPr>
            <a:picLocks noChangeAspect="1"/>
          </p:cNvPicPr>
          <p:nvPr/>
        </p:nvPicPr>
        <p:blipFill>
          <a:blip r:embed="rId6"/>
          <a:stretch>
            <a:fillRect/>
          </a:stretch>
        </p:blipFill>
        <p:spPr>
          <a:xfrm>
            <a:off x="2650954" y="5152739"/>
            <a:ext cx="1669613" cy="966211"/>
          </a:xfrm>
          <a:prstGeom prst="rect">
            <a:avLst/>
          </a:prstGeom>
        </p:spPr>
      </p:pic>
      <p:pic>
        <p:nvPicPr>
          <p:cNvPr id="17" name="Picture 16" descr="A black background with white text&#10;&#10;Description automatically generated">
            <a:extLst>
              <a:ext uri="{FF2B5EF4-FFF2-40B4-BE49-F238E27FC236}">
                <a16:creationId xmlns:a16="http://schemas.microsoft.com/office/drawing/2014/main" id="{25860774-7BFD-4E20-D1AE-F93E13142025}"/>
              </a:ext>
            </a:extLst>
          </p:cNvPr>
          <p:cNvPicPr>
            <a:picLocks noChangeAspect="1"/>
          </p:cNvPicPr>
          <p:nvPr/>
        </p:nvPicPr>
        <p:blipFill>
          <a:blip r:embed="rId7"/>
          <a:stretch>
            <a:fillRect/>
          </a:stretch>
        </p:blipFill>
        <p:spPr>
          <a:xfrm>
            <a:off x="4910088" y="5317358"/>
            <a:ext cx="2628286" cy="637360"/>
          </a:xfrm>
          <a:prstGeom prst="rect">
            <a:avLst/>
          </a:prstGeom>
        </p:spPr>
      </p:pic>
      <p:cxnSp>
        <p:nvCxnSpPr>
          <p:cNvPr id="22" name="Straight Connector 21">
            <a:extLst>
              <a:ext uri="{FF2B5EF4-FFF2-40B4-BE49-F238E27FC236}">
                <a16:creationId xmlns:a16="http://schemas.microsoft.com/office/drawing/2014/main" id="{822A5670-0F7B-4199-AEAB-33FBA9CEA4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627" y="-1"/>
            <a:ext cx="0" cy="6858001"/>
          </a:xfrm>
          <a:prstGeom prst="line">
            <a:avLst/>
          </a:prstGeom>
          <a:ln w="3810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BB1744D-A7DF-4B65-B6E3-DCF12BB2D8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627" y="2228770"/>
            <a:ext cx="2877035"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82DD753-EA38-4E86-91FB-05041A44A2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67905"/>
            <a:ext cx="7530662"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DA63E78-7704-45EF-B5D3-EADDF5D826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218591" y="5706812"/>
            <a:ext cx="228600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41AB112-EA74-C11D-EE1E-D15FDA9703C3}"/>
              </a:ext>
            </a:extLst>
          </p:cNvPr>
          <p:cNvSpPr txBox="1"/>
          <p:nvPr/>
        </p:nvSpPr>
        <p:spPr>
          <a:xfrm>
            <a:off x="7796274" y="826310"/>
            <a:ext cx="4221556" cy="4880502"/>
          </a:xfrm>
          <a:prstGeom prst="rect">
            <a:avLst/>
          </a:prstGeom>
        </p:spPr>
        <p:txBody>
          <a:bodyPr vert="horz" lIns="91440" tIns="45720" rIns="91440" bIns="45720" rtlCol="0">
            <a:normAutofit/>
          </a:bodyPr>
          <a:lstStyle/>
          <a:p>
            <a:pPr>
              <a:lnSpc>
                <a:spcPct val="90000"/>
              </a:lnSpc>
              <a:spcAft>
                <a:spcPts val="600"/>
              </a:spcAft>
            </a:pPr>
            <a:r>
              <a:rPr lang="en-US" sz="1400" b="1" dirty="0"/>
              <a:t>Authors:</a:t>
            </a:r>
          </a:p>
          <a:p>
            <a:pPr indent="-228600">
              <a:lnSpc>
                <a:spcPct val="90000"/>
              </a:lnSpc>
              <a:spcAft>
                <a:spcPts val="600"/>
              </a:spcAft>
              <a:buFont typeface="Arial" panose="020B0604020202020204" pitchFamily="34" charset="0"/>
              <a:buChar char="•"/>
            </a:pPr>
            <a:endParaRPr lang="en-US" sz="500" dirty="0"/>
          </a:p>
          <a:p>
            <a:pPr marL="234950" indent="-228600">
              <a:lnSpc>
                <a:spcPct val="90000"/>
              </a:lnSpc>
              <a:spcAft>
                <a:spcPts val="600"/>
              </a:spcAft>
              <a:buFont typeface="Arial" panose="020B0604020202020204" pitchFamily="34" charset="0"/>
              <a:buChar char="•"/>
            </a:pPr>
            <a:r>
              <a:rPr lang="en-US" sz="1400" dirty="0"/>
              <a:t>Jill Haukos – </a:t>
            </a:r>
            <a:r>
              <a:rPr lang="en-US" sz="1100" dirty="0"/>
              <a:t>Konza Environmental Education Program - Konza Prairie Biological Station </a:t>
            </a:r>
            <a:endParaRPr lang="en-US" sz="1400" dirty="0"/>
          </a:p>
          <a:p>
            <a:pPr marL="228600" indent="-228600">
              <a:lnSpc>
                <a:spcPct val="90000"/>
              </a:lnSpc>
              <a:spcAft>
                <a:spcPts val="600"/>
              </a:spcAft>
              <a:buFont typeface="Arial" panose="020B0604020202020204" pitchFamily="34" charset="0"/>
              <a:buChar char="•"/>
            </a:pPr>
            <a:r>
              <a:rPr lang="en-US" sz="1400" dirty="0"/>
              <a:t>Noah Busch - </a:t>
            </a:r>
            <a:r>
              <a:rPr lang="en-US" sz="1100" dirty="0"/>
              <a:t>Manhattan-Ogden Public Schools</a:t>
            </a:r>
            <a:endParaRPr lang="en-US" sz="1400" dirty="0"/>
          </a:p>
          <a:p>
            <a:pPr marL="228600" indent="-228600">
              <a:lnSpc>
                <a:spcPct val="90000"/>
              </a:lnSpc>
              <a:spcAft>
                <a:spcPts val="600"/>
              </a:spcAft>
              <a:buFont typeface="Arial" panose="020B0604020202020204" pitchFamily="34" charset="0"/>
              <a:buChar char="•"/>
            </a:pPr>
            <a:r>
              <a:rPr lang="en-US" sz="1400" dirty="0"/>
              <a:t>Robert Hamilton – </a:t>
            </a:r>
            <a:r>
              <a:rPr lang="en-US" sz="1100" dirty="0"/>
              <a:t>Linn Mar Community School District, Marion, IA </a:t>
            </a:r>
            <a:endParaRPr lang="en-US" sz="1400" dirty="0"/>
          </a:p>
          <a:p>
            <a:pPr marL="228600" indent="-228600">
              <a:lnSpc>
                <a:spcPct val="90000"/>
              </a:lnSpc>
              <a:spcAft>
                <a:spcPts val="600"/>
              </a:spcAft>
              <a:buFont typeface="Arial" panose="020B0604020202020204" pitchFamily="34" charset="0"/>
              <a:buChar char="•"/>
            </a:pPr>
            <a:r>
              <a:rPr lang="en-US" sz="1400" dirty="0"/>
              <a:t>Jennifer Karr – </a:t>
            </a:r>
            <a:r>
              <a:rPr lang="en-US" sz="1100" dirty="0"/>
              <a:t>Manhattan – Ogden Public Schools</a:t>
            </a:r>
            <a:endParaRPr lang="en-US" sz="1400" dirty="0"/>
          </a:p>
          <a:p>
            <a:pPr indent="-228600">
              <a:lnSpc>
                <a:spcPct val="90000"/>
              </a:lnSpc>
              <a:spcAft>
                <a:spcPts val="600"/>
              </a:spcAft>
              <a:buFont typeface="Arial" panose="020B0604020202020204" pitchFamily="34" charset="0"/>
              <a:buChar char="•"/>
            </a:pPr>
            <a:r>
              <a:rPr lang="en-US" sz="1400" dirty="0"/>
              <a:t>Brad </a:t>
            </a:r>
            <a:r>
              <a:rPr lang="en-US" sz="1400" dirty="0" err="1"/>
              <a:t>Fabrizius</a:t>
            </a:r>
            <a:r>
              <a:rPr lang="en-US" sz="1400" dirty="0"/>
              <a:t> – </a:t>
            </a:r>
            <a:r>
              <a:rPr lang="en-US" sz="1100" dirty="0"/>
              <a:t>Manhattan-Ogden Public Schools</a:t>
            </a:r>
            <a:endParaRPr lang="en-US" sz="1400" dirty="0"/>
          </a:p>
          <a:p>
            <a:pPr indent="-228600">
              <a:lnSpc>
                <a:spcPct val="90000"/>
              </a:lnSpc>
              <a:spcAft>
                <a:spcPts val="600"/>
              </a:spcAft>
              <a:buFont typeface="Arial" panose="020B0604020202020204" pitchFamily="34" charset="0"/>
              <a:buChar char="•"/>
            </a:pPr>
            <a:r>
              <a:rPr lang="en-US" sz="1400" dirty="0"/>
              <a:t>Benji George – </a:t>
            </a:r>
            <a:r>
              <a:rPr lang="en-US" sz="1100" dirty="0"/>
              <a:t>Manhattan-Ogden Public Schools</a:t>
            </a:r>
            <a:endParaRPr lang="en-US" sz="1400" dirty="0"/>
          </a:p>
          <a:p>
            <a:pPr indent="-228600">
              <a:lnSpc>
                <a:spcPct val="90000"/>
              </a:lnSpc>
              <a:spcAft>
                <a:spcPts val="600"/>
              </a:spcAft>
              <a:buFont typeface="Arial" panose="020B0604020202020204" pitchFamily="34" charset="0"/>
              <a:buChar char="•"/>
            </a:pPr>
            <a:r>
              <a:rPr lang="en-US" sz="1400" dirty="0"/>
              <a:t>Brittny England – </a:t>
            </a:r>
            <a:r>
              <a:rPr lang="en-US" sz="1100" dirty="0"/>
              <a:t>Riley </a:t>
            </a:r>
            <a:r>
              <a:rPr lang="en-US" sz="1100" dirty="0" err="1"/>
              <a:t>Counrty</a:t>
            </a:r>
            <a:r>
              <a:rPr lang="en-US" sz="1100" dirty="0"/>
              <a:t> School District</a:t>
            </a:r>
            <a:endParaRPr lang="en-US" sz="1400" b="1" dirty="0"/>
          </a:p>
          <a:p>
            <a:pPr indent="-228600">
              <a:lnSpc>
                <a:spcPct val="90000"/>
              </a:lnSpc>
              <a:spcAft>
                <a:spcPts val="600"/>
              </a:spcAft>
              <a:buFont typeface="Arial" panose="020B0604020202020204" pitchFamily="34" charset="0"/>
              <a:buChar char="•"/>
            </a:pPr>
            <a:endParaRPr lang="en-US" sz="1400" dirty="0"/>
          </a:p>
          <a:p>
            <a:pPr>
              <a:lnSpc>
                <a:spcPct val="90000"/>
              </a:lnSpc>
              <a:spcAft>
                <a:spcPts val="600"/>
              </a:spcAft>
            </a:pPr>
            <a:r>
              <a:rPr lang="en-US" sz="1400" b="1" dirty="0"/>
              <a:t>Contributors:</a:t>
            </a:r>
          </a:p>
          <a:p>
            <a:pPr indent="-228600">
              <a:lnSpc>
                <a:spcPct val="90000"/>
              </a:lnSpc>
              <a:spcAft>
                <a:spcPts val="600"/>
              </a:spcAft>
              <a:buFont typeface="Arial" panose="020B0604020202020204" pitchFamily="34" charset="0"/>
              <a:buChar char="•"/>
            </a:pPr>
            <a:endParaRPr lang="en-US" sz="400" dirty="0"/>
          </a:p>
          <a:p>
            <a:pPr indent="-228600">
              <a:lnSpc>
                <a:spcPct val="90000"/>
              </a:lnSpc>
              <a:spcAft>
                <a:spcPts val="600"/>
              </a:spcAft>
              <a:buFont typeface="Arial" panose="020B0604020202020204" pitchFamily="34" charset="0"/>
              <a:buChar char="•"/>
            </a:pPr>
            <a:r>
              <a:rPr lang="en-US" sz="1400" dirty="0"/>
              <a:t>Dr. Brian McCornack - </a:t>
            </a:r>
            <a:r>
              <a:rPr lang="en-US" sz="1100" dirty="0"/>
              <a:t>Kansas State University</a:t>
            </a:r>
            <a:endParaRPr lang="en-US" sz="1400" dirty="0"/>
          </a:p>
          <a:p>
            <a:pPr indent="-228600">
              <a:lnSpc>
                <a:spcPct val="90000"/>
              </a:lnSpc>
              <a:spcAft>
                <a:spcPts val="600"/>
              </a:spcAft>
              <a:buFont typeface="Arial" panose="020B0604020202020204" pitchFamily="34" charset="0"/>
              <a:buChar char="•"/>
            </a:pPr>
            <a:r>
              <a:rPr lang="en-US" sz="1400" dirty="0"/>
              <a:t>Dr. Zak </a:t>
            </a:r>
            <a:r>
              <a:rPr lang="en-US" sz="1400" dirty="0" err="1"/>
              <a:t>Ratajczak</a:t>
            </a:r>
            <a:r>
              <a:rPr lang="en-US" sz="1400" dirty="0"/>
              <a:t> – </a:t>
            </a:r>
            <a:r>
              <a:rPr lang="en-US" sz="1100" dirty="0"/>
              <a:t>Kansas State University</a:t>
            </a:r>
            <a:endParaRPr lang="en-US" sz="1400" dirty="0"/>
          </a:p>
          <a:p>
            <a:pPr indent="-228600">
              <a:lnSpc>
                <a:spcPct val="90000"/>
              </a:lnSpc>
              <a:spcAft>
                <a:spcPts val="600"/>
              </a:spcAft>
              <a:buFont typeface="Arial" panose="020B0604020202020204" pitchFamily="34" charset="0"/>
              <a:buChar char="•"/>
            </a:pPr>
            <a:r>
              <a:rPr lang="en-US" sz="1400" dirty="0"/>
              <a:t>Bess </a:t>
            </a:r>
            <a:r>
              <a:rPr lang="en-US" sz="1400" dirty="0" err="1"/>
              <a:t>Bookout</a:t>
            </a:r>
            <a:r>
              <a:rPr lang="en-US" sz="1400" dirty="0"/>
              <a:t> – </a:t>
            </a:r>
            <a:r>
              <a:rPr lang="en-US" sz="1100" dirty="0"/>
              <a:t>Kansas State University</a:t>
            </a:r>
            <a:endParaRPr lang="en-US" sz="1400" dirty="0"/>
          </a:p>
          <a:p>
            <a:pPr indent="-228600">
              <a:lnSpc>
                <a:spcPct val="90000"/>
              </a:lnSpc>
              <a:spcAft>
                <a:spcPts val="600"/>
              </a:spcAft>
              <a:buFont typeface="Arial" panose="020B0604020202020204" pitchFamily="34" charset="0"/>
              <a:buChar char="•"/>
            </a:pPr>
            <a:r>
              <a:rPr lang="en-US" sz="1400" dirty="0"/>
              <a:t>Mary </a:t>
            </a:r>
            <a:r>
              <a:rPr lang="en-US" sz="1400" dirty="0" err="1"/>
              <a:t>Linabury</a:t>
            </a:r>
            <a:r>
              <a:rPr lang="en-US" sz="1400" dirty="0"/>
              <a:t> – </a:t>
            </a:r>
            <a:r>
              <a:rPr lang="en-US" sz="1100" dirty="0"/>
              <a:t>Colorado State University</a:t>
            </a:r>
            <a:endParaRPr lang="en-US" sz="1400" dirty="0"/>
          </a:p>
          <a:p>
            <a:pPr>
              <a:lnSpc>
                <a:spcPct val="90000"/>
              </a:lnSpc>
              <a:spcAft>
                <a:spcPts val="600"/>
              </a:spcAft>
            </a:pPr>
            <a:endParaRPr lang="en-US" sz="1100" dirty="0"/>
          </a:p>
        </p:txBody>
      </p:sp>
    </p:spTree>
    <p:extLst>
      <p:ext uri="{BB962C8B-B14F-4D97-AF65-F5344CB8AC3E}">
        <p14:creationId xmlns:p14="http://schemas.microsoft.com/office/powerpoint/2010/main" val="3988972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FB8D2A-66E5-5651-F3AA-C36B0BCF7730}"/>
              </a:ext>
            </a:extLst>
          </p:cNvPr>
          <p:cNvSpPr txBox="1"/>
          <p:nvPr/>
        </p:nvSpPr>
        <p:spPr>
          <a:xfrm>
            <a:off x="622853" y="431850"/>
            <a:ext cx="10588486" cy="461665"/>
          </a:xfrm>
          <a:prstGeom prst="rect">
            <a:avLst/>
          </a:prstGeom>
          <a:noFill/>
        </p:spPr>
        <p:txBody>
          <a:bodyPr wrap="square" rtlCol="0">
            <a:spAutoFit/>
          </a:bodyPr>
          <a:lstStyle/>
          <a:p>
            <a:r>
              <a:rPr lang="en-US" sz="2400" dirty="0"/>
              <a:t>In your notebook, divide your paper into 3 columns – with the following titles: </a:t>
            </a:r>
          </a:p>
        </p:txBody>
      </p:sp>
      <p:sp>
        <p:nvSpPr>
          <p:cNvPr id="3" name="TextBox 2">
            <a:extLst>
              <a:ext uri="{FF2B5EF4-FFF2-40B4-BE49-F238E27FC236}">
                <a16:creationId xmlns:a16="http://schemas.microsoft.com/office/drawing/2014/main" id="{A0DDE0C2-C4CA-180B-E462-3B8739154233}"/>
              </a:ext>
            </a:extLst>
          </p:cNvPr>
          <p:cNvSpPr txBox="1"/>
          <p:nvPr/>
        </p:nvSpPr>
        <p:spPr>
          <a:xfrm>
            <a:off x="980661" y="1219200"/>
            <a:ext cx="10734261" cy="5075583"/>
          </a:xfrm>
          <a:prstGeom prst="rect">
            <a:avLst/>
          </a:prstGeom>
          <a:noFill/>
          <a:ln>
            <a:solidFill>
              <a:schemeClr val="tx1"/>
            </a:solidFill>
          </a:ln>
        </p:spPr>
        <p:txBody>
          <a:bodyPr wrap="square" rtlCol="0">
            <a:spAutoFit/>
          </a:bodyPr>
          <a:lstStyle/>
          <a:p>
            <a:endParaRPr lang="en-US" dirty="0"/>
          </a:p>
        </p:txBody>
      </p:sp>
      <p:cxnSp>
        <p:nvCxnSpPr>
          <p:cNvPr id="5" name="Straight Connector 4">
            <a:extLst>
              <a:ext uri="{FF2B5EF4-FFF2-40B4-BE49-F238E27FC236}">
                <a16:creationId xmlns:a16="http://schemas.microsoft.com/office/drawing/2014/main" id="{FAAE365A-5C59-D012-049C-B0307BB06C47}"/>
              </a:ext>
            </a:extLst>
          </p:cNvPr>
          <p:cNvCxnSpPr/>
          <p:nvPr/>
        </p:nvCxnSpPr>
        <p:spPr>
          <a:xfrm>
            <a:off x="4386470" y="1219200"/>
            <a:ext cx="0" cy="50623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F1DA0B6-7291-417C-47B2-4FE805D20BE2}"/>
              </a:ext>
            </a:extLst>
          </p:cNvPr>
          <p:cNvCxnSpPr/>
          <p:nvPr/>
        </p:nvCxnSpPr>
        <p:spPr>
          <a:xfrm>
            <a:off x="8130209" y="1232453"/>
            <a:ext cx="0" cy="50623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9F0C81C-B19E-B8CD-6B63-9D52C2F06421}"/>
              </a:ext>
            </a:extLst>
          </p:cNvPr>
          <p:cNvCxnSpPr/>
          <p:nvPr/>
        </p:nvCxnSpPr>
        <p:spPr>
          <a:xfrm>
            <a:off x="954157" y="2014330"/>
            <a:ext cx="10774017" cy="0"/>
          </a:xfrm>
          <a:prstGeom prst="line">
            <a:avLst/>
          </a:prstGeom>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04F08320-DE17-E9A0-5923-2B07854BB74D}"/>
              </a:ext>
            </a:extLst>
          </p:cNvPr>
          <p:cNvSpPr txBox="1"/>
          <p:nvPr/>
        </p:nvSpPr>
        <p:spPr>
          <a:xfrm>
            <a:off x="1219201" y="1336454"/>
            <a:ext cx="2928730" cy="461665"/>
          </a:xfrm>
          <a:prstGeom prst="rect">
            <a:avLst/>
          </a:prstGeom>
          <a:noFill/>
        </p:spPr>
        <p:txBody>
          <a:bodyPr wrap="square" rtlCol="0">
            <a:spAutoFit/>
          </a:bodyPr>
          <a:lstStyle/>
          <a:p>
            <a:r>
              <a:rPr lang="en-US" sz="2400" b="1" dirty="0">
                <a:solidFill>
                  <a:srgbClr val="C00000"/>
                </a:solidFill>
              </a:rPr>
              <a:t>I notice…</a:t>
            </a:r>
          </a:p>
        </p:txBody>
      </p:sp>
      <p:sp>
        <p:nvSpPr>
          <p:cNvPr id="10" name="TextBox 9">
            <a:extLst>
              <a:ext uri="{FF2B5EF4-FFF2-40B4-BE49-F238E27FC236}">
                <a16:creationId xmlns:a16="http://schemas.microsoft.com/office/drawing/2014/main" id="{F22F17A3-FCDF-D677-368D-01F95550EF8A}"/>
              </a:ext>
            </a:extLst>
          </p:cNvPr>
          <p:cNvSpPr txBox="1"/>
          <p:nvPr/>
        </p:nvSpPr>
        <p:spPr>
          <a:xfrm>
            <a:off x="4697896" y="1336454"/>
            <a:ext cx="2928730" cy="461665"/>
          </a:xfrm>
          <a:prstGeom prst="rect">
            <a:avLst/>
          </a:prstGeom>
          <a:noFill/>
        </p:spPr>
        <p:txBody>
          <a:bodyPr wrap="square" rtlCol="0">
            <a:spAutoFit/>
          </a:bodyPr>
          <a:lstStyle/>
          <a:p>
            <a:r>
              <a:rPr lang="en-US" sz="2400" b="1" dirty="0">
                <a:solidFill>
                  <a:srgbClr val="C00000"/>
                </a:solidFill>
              </a:rPr>
              <a:t>I wonder…</a:t>
            </a:r>
          </a:p>
        </p:txBody>
      </p:sp>
      <p:sp>
        <p:nvSpPr>
          <p:cNvPr id="11" name="TextBox 10">
            <a:extLst>
              <a:ext uri="{FF2B5EF4-FFF2-40B4-BE49-F238E27FC236}">
                <a16:creationId xmlns:a16="http://schemas.microsoft.com/office/drawing/2014/main" id="{BB209AAE-E8FA-3C08-FC2C-5393346E602C}"/>
              </a:ext>
            </a:extLst>
          </p:cNvPr>
          <p:cNvSpPr txBox="1"/>
          <p:nvPr/>
        </p:nvSpPr>
        <p:spPr>
          <a:xfrm>
            <a:off x="8282609" y="1372464"/>
            <a:ext cx="2928730" cy="461665"/>
          </a:xfrm>
          <a:prstGeom prst="rect">
            <a:avLst/>
          </a:prstGeom>
          <a:noFill/>
        </p:spPr>
        <p:txBody>
          <a:bodyPr wrap="square" rtlCol="0">
            <a:spAutoFit/>
          </a:bodyPr>
          <a:lstStyle/>
          <a:p>
            <a:r>
              <a:rPr lang="en-US" sz="2400" b="1" dirty="0">
                <a:solidFill>
                  <a:srgbClr val="C00000"/>
                </a:solidFill>
              </a:rPr>
              <a:t>Could it be…</a:t>
            </a:r>
          </a:p>
        </p:txBody>
      </p:sp>
    </p:spTree>
    <p:extLst>
      <p:ext uri="{BB962C8B-B14F-4D97-AF65-F5344CB8AC3E}">
        <p14:creationId xmlns:p14="http://schemas.microsoft.com/office/powerpoint/2010/main" val="170875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2AB2A8-1A87-A0DC-9DFC-F226984B2C3C}"/>
              </a:ext>
            </a:extLst>
          </p:cNvPr>
          <p:cNvSpPr txBox="1"/>
          <p:nvPr/>
        </p:nvSpPr>
        <p:spPr>
          <a:xfrm>
            <a:off x="622853" y="710145"/>
            <a:ext cx="10588486" cy="461665"/>
          </a:xfrm>
          <a:prstGeom prst="rect">
            <a:avLst/>
          </a:prstGeom>
          <a:noFill/>
        </p:spPr>
        <p:txBody>
          <a:bodyPr wrap="square" rtlCol="0">
            <a:spAutoFit/>
          </a:bodyPr>
          <a:lstStyle/>
          <a:p>
            <a:r>
              <a:rPr lang="en-US" sz="2400" dirty="0"/>
              <a:t>Let’s take a closer look…</a:t>
            </a:r>
          </a:p>
        </p:txBody>
      </p:sp>
      <p:pic>
        <p:nvPicPr>
          <p:cNvPr id="4" name="Picture 3" descr="A dirt road through a field&#10;&#10;Description automatically generated">
            <a:extLst>
              <a:ext uri="{FF2B5EF4-FFF2-40B4-BE49-F238E27FC236}">
                <a16:creationId xmlns:a16="http://schemas.microsoft.com/office/drawing/2014/main" id="{0B31AC62-C14C-D1D7-319B-9B32AC60362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2400" y="1714764"/>
            <a:ext cx="5907193" cy="2658453"/>
          </a:xfrm>
          <a:prstGeom prst="rect">
            <a:avLst/>
          </a:prstGeom>
        </p:spPr>
      </p:pic>
      <p:pic>
        <p:nvPicPr>
          <p:cNvPr id="5" name="Picture 4" descr="A dirt road through a field&#10;&#10;Description automatically generated">
            <a:extLst>
              <a:ext uri="{FF2B5EF4-FFF2-40B4-BE49-F238E27FC236}">
                <a16:creationId xmlns:a16="http://schemas.microsoft.com/office/drawing/2014/main" id="{C5F082D0-36EB-D349-AA5D-6C126A12092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80313" y="1714764"/>
            <a:ext cx="5453269" cy="2664124"/>
          </a:xfrm>
          <a:prstGeom prst="rect">
            <a:avLst/>
          </a:prstGeom>
        </p:spPr>
      </p:pic>
    </p:spTree>
    <p:extLst>
      <p:ext uri="{BB962C8B-B14F-4D97-AF65-F5344CB8AC3E}">
        <p14:creationId xmlns:p14="http://schemas.microsoft.com/office/powerpoint/2010/main" val="122032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45C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nline Media 1" descr="&quot;Prairie Left&quot; vs &quot;Prairie Right&quot; (Ground Level)">
            <a:hlinkClick r:id="" action="ppaction://media"/>
            <a:extLst>
              <a:ext uri="{FF2B5EF4-FFF2-40B4-BE49-F238E27FC236}">
                <a16:creationId xmlns:a16="http://schemas.microsoft.com/office/drawing/2014/main" id="{1C106A75-13A2-2CC0-5CDC-0BD2370456CD}"/>
              </a:ext>
            </a:extLst>
          </p:cNvPr>
          <p:cNvPicPr>
            <a:picLocks noRot="1" noChangeAspect="1"/>
          </p:cNvPicPr>
          <p:nvPr>
            <a:videoFile r:link="rId1"/>
          </p:nvPr>
        </p:nvPicPr>
        <p:blipFill>
          <a:blip r:embed="rId4"/>
          <a:stretch>
            <a:fillRect/>
          </a:stretch>
        </p:blipFill>
        <p:spPr>
          <a:xfrm>
            <a:off x="1165853" y="643467"/>
            <a:ext cx="9860293" cy="5571066"/>
          </a:xfrm>
          <a:prstGeom prst="rect">
            <a:avLst/>
          </a:prstGeom>
        </p:spPr>
      </p:pic>
      <p:sp>
        <p:nvSpPr>
          <p:cNvPr id="3" name="TextBox 2">
            <a:extLst>
              <a:ext uri="{FF2B5EF4-FFF2-40B4-BE49-F238E27FC236}">
                <a16:creationId xmlns:a16="http://schemas.microsoft.com/office/drawing/2014/main" id="{7995C005-F065-17C4-6740-D257EF7D01B6}"/>
              </a:ext>
            </a:extLst>
          </p:cNvPr>
          <p:cNvSpPr txBox="1"/>
          <p:nvPr/>
        </p:nvSpPr>
        <p:spPr>
          <a:xfrm>
            <a:off x="954156" y="39975"/>
            <a:ext cx="10071990" cy="400110"/>
          </a:xfrm>
          <a:prstGeom prst="rect">
            <a:avLst/>
          </a:prstGeom>
          <a:noFill/>
        </p:spPr>
        <p:txBody>
          <a:bodyPr wrap="square" rtlCol="0">
            <a:spAutoFit/>
          </a:bodyPr>
          <a:lstStyle/>
          <a:p>
            <a:r>
              <a:rPr lang="en-US" sz="2000" dirty="0">
                <a:solidFill>
                  <a:schemeClr val="bg1"/>
                </a:solidFill>
              </a:rPr>
              <a:t>Let’s take a closer look – what kind of animal would have this view, do you think?</a:t>
            </a:r>
          </a:p>
        </p:txBody>
      </p:sp>
    </p:spTree>
    <p:extLst>
      <p:ext uri="{BB962C8B-B14F-4D97-AF65-F5344CB8AC3E}">
        <p14:creationId xmlns:p14="http://schemas.microsoft.com/office/powerpoint/2010/main" val="739970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7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nline Media 1" descr="&quot;Prairie Left&quot; vs &quot;Prairie Right&quot; (Altitude = 5 m)">
            <a:hlinkClick r:id="" action="ppaction://media"/>
            <a:extLst>
              <a:ext uri="{FF2B5EF4-FFF2-40B4-BE49-F238E27FC236}">
                <a16:creationId xmlns:a16="http://schemas.microsoft.com/office/drawing/2014/main" id="{9AA82F05-39F0-89DD-EB95-8670717CF8F6}"/>
              </a:ext>
            </a:extLst>
          </p:cNvPr>
          <p:cNvPicPr>
            <a:picLocks noRot="1" noChangeAspect="1"/>
          </p:cNvPicPr>
          <p:nvPr>
            <a:videoFile r:link="rId1"/>
          </p:nvPr>
        </p:nvPicPr>
        <p:blipFill>
          <a:blip r:embed="rId4"/>
          <a:stretch>
            <a:fillRect/>
          </a:stretch>
        </p:blipFill>
        <p:spPr>
          <a:xfrm>
            <a:off x="1165853" y="643467"/>
            <a:ext cx="9860293" cy="5571066"/>
          </a:xfrm>
          <a:prstGeom prst="rect">
            <a:avLst/>
          </a:prstGeom>
        </p:spPr>
      </p:pic>
      <p:sp>
        <p:nvSpPr>
          <p:cNvPr id="3" name="TextBox 2">
            <a:extLst>
              <a:ext uri="{FF2B5EF4-FFF2-40B4-BE49-F238E27FC236}">
                <a16:creationId xmlns:a16="http://schemas.microsoft.com/office/drawing/2014/main" id="{9CA3292C-5AC4-FF6A-1731-AE6D8E2843FB}"/>
              </a:ext>
            </a:extLst>
          </p:cNvPr>
          <p:cNvSpPr txBox="1"/>
          <p:nvPr/>
        </p:nvSpPr>
        <p:spPr>
          <a:xfrm>
            <a:off x="954156" y="39975"/>
            <a:ext cx="10071990" cy="400110"/>
          </a:xfrm>
          <a:prstGeom prst="rect">
            <a:avLst/>
          </a:prstGeom>
          <a:noFill/>
        </p:spPr>
        <p:txBody>
          <a:bodyPr wrap="square" rtlCol="0">
            <a:spAutoFit/>
          </a:bodyPr>
          <a:lstStyle/>
          <a:p>
            <a:r>
              <a:rPr lang="en-US" sz="2000" dirty="0">
                <a:solidFill>
                  <a:schemeClr val="bg1"/>
                </a:solidFill>
              </a:rPr>
              <a:t>Here’s another view – a little bit higher and further from the ground. Who’s view might this be?</a:t>
            </a:r>
          </a:p>
        </p:txBody>
      </p:sp>
    </p:spTree>
    <p:extLst>
      <p:ext uri="{BB962C8B-B14F-4D97-AF65-F5344CB8AC3E}">
        <p14:creationId xmlns:p14="http://schemas.microsoft.com/office/powerpoint/2010/main" val="2811273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6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nline Media 1" descr="&quot;Prairie Left&quot; vs &quot;Prairie Right&quot; (Altitude = 50 m)">
            <a:hlinkClick r:id="" action="ppaction://media"/>
            <a:extLst>
              <a:ext uri="{FF2B5EF4-FFF2-40B4-BE49-F238E27FC236}">
                <a16:creationId xmlns:a16="http://schemas.microsoft.com/office/drawing/2014/main" id="{E27F7D65-CAA5-69D3-3695-47D738BA6A1E}"/>
              </a:ext>
            </a:extLst>
          </p:cNvPr>
          <p:cNvPicPr>
            <a:picLocks noRot="1" noChangeAspect="1"/>
          </p:cNvPicPr>
          <p:nvPr>
            <a:videoFile r:link="rId1"/>
          </p:nvPr>
        </p:nvPicPr>
        <p:blipFill>
          <a:blip r:embed="rId4"/>
          <a:stretch>
            <a:fillRect/>
          </a:stretch>
        </p:blipFill>
        <p:spPr>
          <a:xfrm>
            <a:off x="1165853" y="643467"/>
            <a:ext cx="9860293" cy="5571066"/>
          </a:xfrm>
          <a:prstGeom prst="rect">
            <a:avLst/>
          </a:prstGeom>
        </p:spPr>
      </p:pic>
      <p:sp>
        <p:nvSpPr>
          <p:cNvPr id="3" name="TextBox 2">
            <a:extLst>
              <a:ext uri="{FF2B5EF4-FFF2-40B4-BE49-F238E27FC236}">
                <a16:creationId xmlns:a16="http://schemas.microsoft.com/office/drawing/2014/main" id="{7F32F4AB-273F-D1AF-1EC4-1C9E89E9DAD4}"/>
              </a:ext>
            </a:extLst>
          </p:cNvPr>
          <p:cNvSpPr txBox="1"/>
          <p:nvPr/>
        </p:nvSpPr>
        <p:spPr>
          <a:xfrm>
            <a:off x="954156" y="39975"/>
            <a:ext cx="10071990" cy="400110"/>
          </a:xfrm>
          <a:prstGeom prst="rect">
            <a:avLst/>
          </a:prstGeom>
          <a:noFill/>
        </p:spPr>
        <p:txBody>
          <a:bodyPr wrap="square" rtlCol="0">
            <a:spAutoFit/>
          </a:bodyPr>
          <a:lstStyle/>
          <a:p>
            <a:r>
              <a:rPr lang="en-US" sz="2000" dirty="0">
                <a:solidFill>
                  <a:schemeClr val="bg1"/>
                </a:solidFill>
              </a:rPr>
              <a:t>And a final view – from the sky.  Who might have this view? </a:t>
            </a:r>
          </a:p>
        </p:txBody>
      </p:sp>
    </p:spTree>
    <p:extLst>
      <p:ext uri="{BB962C8B-B14F-4D97-AF65-F5344CB8AC3E}">
        <p14:creationId xmlns:p14="http://schemas.microsoft.com/office/powerpoint/2010/main" val="18154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2AB2A8-1A87-A0DC-9DFC-F226984B2C3C}"/>
              </a:ext>
            </a:extLst>
          </p:cNvPr>
          <p:cNvSpPr txBox="1"/>
          <p:nvPr/>
        </p:nvSpPr>
        <p:spPr>
          <a:xfrm>
            <a:off x="370926" y="3826569"/>
            <a:ext cx="10588486" cy="1938992"/>
          </a:xfrm>
          <a:prstGeom prst="rect">
            <a:avLst/>
          </a:prstGeom>
          <a:noFill/>
        </p:spPr>
        <p:txBody>
          <a:bodyPr wrap="square" rtlCol="0">
            <a:spAutoFit/>
          </a:bodyPr>
          <a:lstStyle/>
          <a:p>
            <a:pPr marL="457200" indent="-457200">
              <a:buAutoNum type="arabicPeriod"/>
            </a:pPr>
            <a:r>
              <a:rPr lang="en-US" sz="2400" dirty="0"/>
              <a:t>What is different between the two sides of the road?</a:t>
            </a:r>
          </a:p>
          <a:p>
            <a:pPr marL="457200" indent="-457200">
              <a:buAutoNum type="arabicPeriod"/>
            </a:pPr>
            <a:endParaRPr lang="en-US" sz="2400" dirty="0"/>
          </a:p>
          <a:p>
            <a:pPr marL="457200" indent="-457200">
              <a:buAutoNum type="arabicPeriod"/>
            </a:pPr>
            <a:r>
              <a:rPr lang="en-US" sz="2400" dirty="0"/>
              <a:t>Why are there differences between the two sides?</a:t>
            </a:r>
          </a:p>
          <a:p>
            <a:pPr marL="457200" indent="-457200">
              <a:buAutoNum type="arabicPeriod"/>
            </a:pPr>
            <a:endParaRPr lang="en-US" sz="2400" dirty="0"/>
          </a:p>
          <a:p>
            <a:pPr marL="457200" indent="-457200">
              <a:buAutoNum type="arabicPeriod"/>
            </a:pPr>
            <a:r>
              <a:rPr lang="en-US" sz="2400" dirty="0"/>
              <a:t>Which side is better? </a:t>
            </a:r>
          </a:p>
        </p:txBody>
      </p:sp>
      <p:pic>
        <p:nvPicPr>
          <p:cNvPr id="4" name="Picture 3" descr="A dirt road through a field&#10;&#10;Description automatically generated">
            <a:extLst>
              <a:ext uri="{FF2B5EF4-FFF2-40B4-BE49-F238E27FC236}">
                <a16:creationId xmlns:a16="http://schemas.microsoft.com/office/drawing/2014/main" id="{0B31AC62-C14C-D1D7-319B-9B32AC60362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8807" y="747647"/>
            <a:ext cx="5907193" cy="2658453"/>
          </a:xfrm>
          <a:prstGeom prst="rect">
            <a:avLst/>
          </a:prstGeom>
        </p:spPr>
      </p:pic>
      <p:pic>
        <p:nvPicPr>
          <p:cNvPr id="5" name="Picture 4" descr="A dirt road through a field&#10;&#10;Description automatically generated">
            <a:extLst>
              <a:ext uri="{FF2B5EF4-FFF2-40B4-BE49-F238E27FC236}">
                <a16:creationId xmlns:a16="http://schemas.microsoft.com/office/drawing/2014/main" id="{C5F082D0-36EB-D349-AA5D-6C126A12092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480313" y="747647"/>
            <a:ext cx="5453269" cy="2664124"/>
          </a:xfrm>
          <a:prstGeom prst="rect">
            <a:avLst/>
          </a:prstGeom>
        </p:spPr>
      </p:pic>
    </p:spTree>
    <p:extLst>
      <p:ext uri="{BB962C8B-B14F-4D97-AF65-F5344CB8AC3E}">
        <p14:creationId xmlns:p14="http://schemas.microsoft.com/office/powerpoint/2010/main" val="88981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A11A3D3-75F6-CE03-1C44-3D37F767EA76}"/>
              </a:ext>
            </a:extLst>
          </p:cNvPr>
          <p:cNvSpPr txBox="1"/>
          <p:nvPr/>
        </p:nvSpPr>
        <p:spPr>
          <a:xfrm>
            <a:off x="630936" y="634483"/>
            <a:ext cx="4359758" cy="5583438"/>
          </a:xfrm>
          <a:prstGeom prst="rect">
            <a:avLst/>
          </a:prstGeom>
        </p:spPr>
        <p:txBody>
          <a:bodyPr vert="horz" lIns="91440" tIns="45720" rIns="91440" bIns="45720" rtlCol="0" anchor="t">
            <a:normAutofit/>
          </a:bodyPr>
          <a:lstStyle/>
          <a:p>
            <a:pPr>
              <a:lnSpc>
                <a:spcPct val="90000"/>
              </a:lnSpc>
              <a:spcAft>
                <a:spcPts val="600"/>
              </a:spcAft>
            </a:pPr>
            <a:r>
              <a:rPr lang="en-US" sz="2800" b="0" i="0" u="none" strike="noStrike" dirty="0">
                <a:effectLst/>
              </a:rPr>
              <a:t>Working with a partner, look at the map of the United States. </a:t>
            </a:r>
          </a:p>
          <a:p>
            <a:pPr>
              <a:lnSpc>
                <a:spcPct val="90000"/>
              </a:lnSpc>
              <a:spcAft>
                <a:spcPts val="600"/>
              </a:spcAft>
            </a:pPr>
            <a:endParaRPr lang="en-US" dirty="0"/>
          </a:p>
          <a:p>
            <a:pPr>
              <a:lnSpc>
                <a:spcPct val="90000"/>
              </a:lnSpc>
              <a:spcAft>
                <a:spcPts val="600"/>
              </a:spcAft>
            </a:pPr>
            <a:endParaRPr lang="en-US" b="0" i="0" u="none" strike="noStrike" dirty="0">
              <a:effectLst/>
            </a:endParaRPr>
          </a:p>
          <a:p>
            <a:pPr>
              <a:lnSpc>
                <a:spcPct val="90000"/>
              </a:lnSpc>
              <a:spcAft>
                <a:spcPts val="600"/>
              </a:spcAft>
            </a:pPr>
            <a:endParaRPr lang="en-US" b="0" i="0" u="none" strike="noStrike" dirty="0">
              <a:effectLst/>
            </a:endParaRPr>
          </a:p>
          <a:p>
            <a:pPr>
              <a:lnSpc>
                <a:spcPct val="90000"/>
              </a:lnSpc>
              <a:spcAft>
                <a:spcPts val="600"/>
              </a:spcAft>
            </a:pPr>
            <a:r>
              <a:rPr lang="en-US" sz="2000" b="0" i="0" u="none" strike="noStrike" dirty="0">
                <a:effectLst/>
              </a:rPr>
              <a:t>Using different colors:</a:t>
            </a:r>
          </a:p>
          <a:p>
            <a:pPr marL="803275" indent="-225425">
              <a:lnSpc>
                <a:spcPct val="90000"/>
              </a:lnSpc>
              <a:spcAft>
                <a:spcPts val="600"/>
              </a:spcAft>
              <a:buFont typeface="Arial" panose="020B0604020202020204" pitchFamily="34" charset="0"/>
              <a:buChar char="•"/>
            </a:pPr>
            <a:r>
              <a:rPr lang="en-US" sz="2000" b="0" i="0" u="none" strike="noStrike" dirty="0">
                <a:effectLst/>
              </a:rPr>
              <a:t>Put a dot where you think you live.</a:t>
            </a:r>
          </a:p>
          <a:p>
            <a:pPr indent="-228600">
              <a:lnSpc>
                <a:spcPct val="90000"/>
              </a:lnSpc>
              <a:spcAft>
                <a:spcPts val="600"/>
              </a:spcAft>
              <a:buFont typeface="Arial" panose="020B0604020202020204" pitchFamily="34" charset="0"/>
              <a:buChar char="•"/>
            </a:pPr>
            <a:endParaRPr lang="en-US" sz="1400" dirty="0"/>
          </a:p>
        </p:txBody>
      </p:sp>
      <p:pic>
        <p:nvPicPr>
          <p:cNvPr id="6" name="Picture 5" descr="A map of the united states&#10;&#10;Description automatically generated">
            <a:extLst>
              <a:ext uri="{FF2B5EF4-FFF2-40B4-BE49-F238E27FC236}">
                <a16:creationId xmlns:a16="http://schemas.microsoft.com/office/drawing/2014/main" id="{D7885ADD-6F39-54B2-BEF8-2CEAF5D5D49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39487" y="924471"/>
            <a:ext cx="6903720" cy="4038674"/>
          </a:xfrm>
          <a:prstGeom prst="rect">
            <a:avLst/>
          </a:prstGeom>
        </p:spPr>
      </p:pic>
    </p:spTree>
    <p:extLst>
      <p:ext uri="{BB962C8B-B14F-4D97-AF65-F5344CB8AC3E}">
        <p14:creationId xmlns:p14="http://schemas.microsoft.com/office/powerpoint/2010/main" val="190551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dissolve">
                                      <p:cBhvr>
                                        <p:cTn id="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606</TotalTime>
  <Words>1063</Words>
  <Application>Microsoft Macintosh PowerPoint</Application>
  <PresentationFormat>Widescreen</PresentationFormat>
  <Paragraphs>135</Paragraphs>
  <Slides>23</Slides>
  <Notes>7</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MODEL</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Jill Haukos</cp:lastModifiedBy>
  <cp:revision>24</cp:revision>
  <dcterms:created xsi:type="dcterms:W3CDTF">2023-03-18T16:38:09Z</dcterms:created>
  <dcterms:modified xsi:type="dcterms:W3CDTF">2023-08-29T14:59:10Z</dcterms:modified>
</cp:coreProperties>
</file>