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7" r:id="rId3"/>
    <p:sldId id="257" r:id="rId4"/>
    <p:sldId id="258" r:id="rId5"/>
    <p:sldId id="259" r:id="rId6"/>
    <p:sldId id="260" r:id="rId7"/>
    <p:sldId id="261" r:id="rId8"/>
    <p:sldId id="262" r:id="rId9"/>
    <p:sldId id="263" r:id="rId10"/>
    <p:sldId id="264" r:id="rId11"/>
    <p:sldId id="266" r:id="rId12"/>
    <p:sldId id="269" r:id="rId13"/>
    <p:sldId id="268" r:id="rId14"/>
    <p:sldId id="30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84"/>
    <p:restoredTop sz="51633"/>
  </p:normalViewPr>
  <p:slideViewPr>
    <p:cSldViewPr snapToGrid="0">
      <p:cViewPr varScale="1">
        <p:scale>
          <a:sx n="58" d="100"/>
          <a:sy n="58" d="100"/>
        </p:scale>
        <p:origin x="1048"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00F5A-73B7-3140-80C0-04E54949F6DE}" type="datetimeFigureOut">
              <a:rPr lang="en-US" smtClean="0"/>
              <a:t>4/10/23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7EDC5-CB02-D948-9CA0-0B5FD9DE8D83}" type="slidenum">
              <a:rPr lang="en-US" smtClean="0"/>
              <a:t>‹#›</a:t>
            </a:fld>
            <a:endParaRPr lang="en-US"/>
          </a:p>
        </p:txBody>
      </p:sp>
    </p:spTree>
    <p:extLst>
      <p:ext uri="{BB962C8B-B14F-4D97-AF65-F5344CB8AC3E}">
        <p14:creationId xmlns:p14="http://schemas.microsoft.com/office/powerpoint/2010/main" val="275228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VIDEO clip</a:t>
            </a:r>
            <a:r>
              <a:rPr lang="en-US" sz="1200" kern="1200" dirty="0">
                <a:solidFill>
                  <a:schemeClr val="tx1"/>
                </a:solidFill>
                <a:effectLst/>
                <a:latin typeface="+mn-lt"/>
                <a:ea typeface="+mn-ea"/>
                <a:cs typeface="+mn-cs"/>
              </a:rPr>
              <a:t> – of bison –  time: 1 min. 48 seconds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viewing the video – have the students answer these questions </a:t>
            </a:r>
          </a:p>
          <a:p>
            <a:r>
              <a:rPr lang="en-US" sz="1200" kern="1200" dirty="0">
                <a:solidFill>
                  <a:schemeClr val="tx1"/>
                </a:solidFill>
                <a:effectLst/>
                <a:latin typeface="+mn-lt"/>
                <a:ea typeface="+mn-ea"/>
                <a:cs typeface="+mn-cs"/>
              </a:rPr>
              <a:t>(either verbally or on their worksheet)</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QUESTION</a:t>
            </a:r>
            <a:r>
              <a:rPr lang="en-US" sz="1200" kern="1200" dirty="0">
                <a:solidFill>
                  <a:schemeClr val="tx1"/>
                </a:solidFill>
                <a:effectLst/>
                <a:latin typeface="+mn-lt"/>
                <a:ea typeface="+mn-ea"/>
                <a:cs typeface="+mn-cs"/>
              </a:rPr>
              <a:t>: Did you see the bison swinging their tails? Why do you think they were doing that?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Answer: Bison swing their tails to try and discourage the flies from landing on them and biting them. BUGS!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QUESTION</a:t>
            </a:r>
            <a:r>
              <a:rPr lang="en-US" sz="1200" kern="1200" dirty="0">
                <a:solidFill>
                  <a:schemeClr val="tx1"/>
                </a:solidFill>
                <a:effectLst/>
                <a:latin typeface="+mn-lt"/>
                <a:ea typeface="+mn-ea"/>
                <a:cs typeface="+mn-cs"/>
              </a:rPr>
              <a:t>:  What were most of the bison doing during the video?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Answer: They were relaxing – some were rolling, some were sleeping, some were eating.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QUESTION</a:t>
            </a:r>
            <a:r>
              <a:rPr lang="en-US" sz="1200" kern="1200" dirty="0">
                <a:solidFill>
                  <a:schemeClr val="tx1"/>
                </a:solidFill>
                <a:effectLst/>
                <a:latin typeface="+mn-lt"/>
                <a:ea typeface="+mn-ea"/>
                <a:cs typeface="+mn-cs"/>
              </a:rPr>
              <a:t>: Did you see some baby bison calves? What were they doing?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Answer: The calves were standing or lying next to their mothers. Some were nursing. Some of the youngest calves were still bright orange – the color of their coats when they are born. The older calves were beginning to lose their orange coats and turn more brown, like the rest of the herd.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QUESTION</a:t>
            </a:r>
            <a:r>
              <a:rPr lang="en-US" sz="1200" kern="1200" dirty="0">
                <a:solidFill>
                  <a:schemeClr val="tx1"/>
                </a:solidFill>
                <a:effectLst/>
                <a:latin typeface="+mn-lt"/>
                <a:ea typeface="+mn-ea"/>
                <a:cs typeface="+mn-cs"/>
              </a:rPr>
              <a:t>: Did you see any bison rolling in the grass? That’s called “wallowing”. Why do you think they do that?</a:t>
            </a:r>
          </a:p>
          <a:p>
            <a:r>
              <a:rPr lang="en-US" sz="1200" kern="1200" dirty="0">
                <a:solidFill>
                  <a:schemeClr val="tx1"/>
                </a:solidFill>
                <a:effectLst/>
                <a:latin typeface="+mn-lt"/>
                <a:ea typeface="+mn-ea"/>
                <a:cs typeface="+mn-cs"/>
              </a:rPr>
              <a:t>Answer: Bison roll in the dirt to scratch itches and to coat their hair with mud. The mud helps to keep the bugs from biting them. BUGS! </a:t>
            </a:r>
          </a:p>
          <a:p>
            <a:endParaRPr lang="en-US" dirty="0"/>
          </a:p>
        </p:txBody>
      </p:sp>
      <p:sp>
        <p:nvSpPr>
          <p:cNvPr id="4" name="Slide Number Placeholder 3"/>
          <p:cNvSpPr>
            <a:spLocks noGrp="1"/>
          </p:cNvSpPr>
          <p:nvPr>
            <p:ph type="sldNum" sz="quarter" idx="5"/>
          </p:nvPr>
        </p:nvSpPr>
        <p:spPr/>
        <p:txBody>
          <a:bodyPr/>
          <a:lstStyle/>
          <a:p>
            <a:fld id="{CCF7EDC5-CB02-D948-9CA0-0B5FD9DE8D83}" type="slidenum">
              <a:rPr lang="en-US" smtClean="0"/>
              <a:t>3</a:t>
            </a:fld>
            <a:endParaRPr lang="en-US"/>
          </a:p>
        </p:txBody>
      </p:sp>
    </p:spTree>
    <p:extLst>
      <p:ext uri="{BB962C8B-B14F-4D97-AF65-F5344CB8AC3E}">
        <p14:creationId xmlns:p14="http://schemas.microsoft.com/office/powerpoint/2010/main" val="165131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F7EDC5-CB02-D948-9CA0-0B5FD9DE8D83}" type="slidenum">
              <a:rPr lang="en-US" smtClean="0"/>
              <a:t>14</a:t>
            </a:fld>
            <a:endParaRPr lang="en-US"/>
          </a:p>
        </p:txBody>
      </p:sp>
    </p:spTree>
    <p:extLst>
      <p:ext uri="{BB962C8B-B14F-4D97-AF65-F5344CB8AC3E}">
        <p14:creationId xmlns:p14="http://schemas.microsoft.com/office/powerpoint/2010/main" val="171023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a:t>
            </a:r>
            <a:r>
              <a:rPr lang="en-US" dirty="0"/>
              <a:t> = Grazing!</a:t>
            </a:r>
          </a:p>
          <a:p>
            <a:endParaRPr lang="en-US" dirty="0"/>
          </a:p>
          <a:p>
            <a:r>
              <a:rPr lang="en-US" sz="1200" b="1" kern="1200" dirty="0">
                <a:solidFill>
                  <a:schemeClr val="tx1"/>
                </a:solidFill>
                <a:effectLst/>
                <a:latin typeface="+mn-lt"/>
                <a:ea typeface="+mn-ea"/>
                <a:cs typeface="+mn-cs"/>
              </a:rPr>
              <a:t>TEACHER HELP:</a:t>
            </a:r>
            <a:r>
              <a:rPr lang="en-US" sz="1200" kern="1200" dirty="0">
                <a:solidFill>
                  <a:schemeClr val="tx1"/>
                </a:solidFill>
                <a:effectLst/>
                <a:latin typeface="+mn-lt"/>
                <a:ea typeface="+mn-ea"/>
                <a:cs typeface="+mn-cs"/>
              </a:rPr>
              <a:t> They’re grazing on old dead grass from the year before – this photo was taken in March – before the spring burning.</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QUESTION:  </a:t>
            </a:r>
            <a:r>
              <a:rPr lang="en-US" sz="1200" kern="1200" dirty="0">
                <a:solidFill>
                  <a:schemeClr val="tx1"/>
                </a:solidFill>
                <a:effectLst/>
                <a:latin typeface="+mn-lt"/>
                <a:ea typeface="+mn-ea"/>
                <a:cs typeface="+mn-cs"/>
              </a:rPr>
              <a:t>What do bison eat?</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 grass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CF7EDC5-CB02-D948-9CA0-0B5FD9DE8D83}" type="slidenum">
              <a:rPr lang="en-US" smtClean="0"/>
              <a:t>4</a:t>
            </a:fld>
            <a:endParaRPr lang="en-US"/>
          </a:p>
        </p:txBody>
      </p:sp>
    </p:spTree>
    <p:extLst>
      <p:ext uri="{BB962C8B-B14F-4D97-AF65-F5344CB8AC3E}">
        <p14:creationId xmlns:p14="http://schemas.microsoft.com/office/powerpoint/2010/main" val="217841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QUESTION</a:t>
            </a:r>
            <a:r>
              <a:rPr lang="en-US" sz="1200" kern="1200" dirty="0">
                <a:solidFill>
                  <a:schemeClr val="tx1"/>
                </a:solidFill>
                <a:effectLst/>
                <a:latin typeface="+mn-lt"/>
                <a:ea typeface="+mn-ea"/>
                <a:cs typeface="+mn-cs"/>
              </a:rPr>
              <a:t>:  do you think the bison hurt the grass when they walk over it and eat it?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The bison do NOT kill the grass by walking on it or by eating it. The grass is used to being walked on and will grow brand new leaves after other leaves are eaten. Those new leaves are especially soft and very tasty to bison! </a:t>
            </a:r>
          </a:p>
          <a:p>
            <a:endParaRPr lang="en-US" dirty="0"/>
          </a:p>
        </p:txBody>
      </p:sp>
      <p:sp>
        <p:nvSpPr>
          <p:cNvPr id="4" name="Slide Number Placeholder 3"/>
          <p:cNvSpPr>
            <a:spLocks noGrp="1"/>
          </p:cNvSpPr>
          <p:nvPr>
            <p:ph type="sldNum" sz="quarter" idx="5"/>
          </p:nvPr>
        </p:nvSpPr>
        <p:spPr/>
        <p:txBody>
          <a:bodyPr/>
          <a:lstStyle/>
          <a:p>
            <a:fld id="{CCF7EDC5-CB02-D948-9CA0-0B5FD9DE8D83}" type="slidenum">
              <a:rPr lang="en-US" smtClean="0"/>
              <a:t>5</a:t>
            </a:fld>
            <a:endParaRPr lang="en-US"/>
          </a:p>
        </p:txBody>
      </p:sp>
    </p:spTree>
    <p:extLst>
      <p:ext uri="{BB962C8B-B14F-4D97-AF65-F5344CB8AC3E}">
        <p14:creationId xmlns:p14="http://schemas.microsoft.com/office/powerpoint/2010/main" val="355157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TEACHER HELP:</a:t>
            </a:r>
            <a:r>
              <a:rPr lang="en-US" sz="1200" kern="1200" dirty="0">
                <a:solidFill>
                  <a:schemeClr val="tx1"/>
                </a:solidFill>
                <a:effectLst/>
                <a:latin typeface="+mn-lt"/>
                <a:ea typeface="+mn-ea"/>
                <a:cs typeface="+mn-cs"/>
              </a:rPr>
              <a:t> The tallgrasses are the dominant plant of the prairie. When bison eat the tallgrasses (before they get a chance to get too tall) they eliminate the wildflower’s competition. The wildflowers get a chance to grow and are, therefore, very numerous in the bison area!</a:t>
            </a:r>
          </a:p>
          <a:p>
            <a:endParaRPr lang="en-US" dirty="0"/>
          </a:p>
        </p:txBody>
      </p:sp>
      <p:sp>
        <p:nvSpPr>
          <p:cNvPr id="4" name="Slide Number Placeholder 3"/>
          <p:cNvSpPr>
            <a:spLocks noGrp="1"/>
          </p:cNvSpPr>
          <p:nvPr>
            <p:ph type="sldNum" sz="quarter" idx="5"/>
          </p:nvPr>
        </p:nvSpPr>
        <p:spPr/>
        <p:txBody>
          <a:bodyPr/>
          <a:lstStyle/>
          <a:p>
            <a:fld id="{CCF7EDC5-CB02-D948-9CA0-0B5FD9DE8D83}" type="slidenum">
              <a:rPr lang="en-US" smtClean="0"/>
              <a:t>6</a:t>
            </a:fld>
            <a:endParaRPr lang="en-US"/>
          </a:p>
        </p:txBody>
      </p:sp>
    </p:spTree>
    <p:extLst>
      <p:ext uri="{BB962C8B-B14F-4D97-AF65-F5344CB8AC3E}">
        <p14:creationId xmlns:p14="http://schemas.microsoft.com/office/powerpoint/2010/main" val="165412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VIDEO clip</a:t>
            </a:r>
            <a:r>
              <a:rPr lang="en-US" sz="1200" kern="1200" dirty="0">
                <a:solidFill>
                  <a:schemeClr val="tx1"/>
                </a:solidFill>
                <a:effectLst/>
                <a:latin typeface="+mn-lt"/>
                <a:ea typeface="+mn-ea"/>
                <a:cs typeface="+mn-cs"/>
              </a:rPr>
              <a:t> – of bison feeding – time: 2 min. 13 seconds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VIDEO NOTES:</a:t>
            </a:r>
            <a:r>
              <a:rPr lang="en-US" sz="1200" kern="1200" dirty="0">
                <a:solidFill>
                  <a:schemeClr val="tx1"/>
                </a:solidFill>
                <a:effectLst/>
                <a:latin typeface="+mn-lt"/>
                <a:ea typeface="+mn-ea"/>
                <a:cs typeface="+mn-cs"/>
              </a:rPr>
              <a:t>  The person recording the bison grazing was safely standing behind a barbed wire fence at all times. This person was also being VERY careful to be quiet and respectful of the bison herd. Because they were quiet the bison acted like that person was not there.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CF7EDC5-CB02-D948-9CA0-0B5FD9DE8D83}" type="slidenum">
              <a:rPr lang="en-US" smtClean="0"/>
              <a:t>7</a:t>
            </a:fld>
            <a:endParaRPr lang="en-US"/>
          </a:p>
        </p:txBody>
      </p:sp>
    </p:spTree>
    <p:extLst>
      <p:ext uri="{BB962C8B-B14F-4D97-AF65-F5344CB8AC3E}">
        <p14:creationId xmlns:p14="http://schemas.microsoft.com/office/powerpoint/2010/main" val="3975798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Answer</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There are a LOT more wildflowers in the area where the bison graze. Because the grazed area has more flowers, it will also have more bees and butterflies – insects who are looking for nectar and pollen from the wildflowers. </a:t>
            </a:r>
          </a:p>
          <a:p>
            <a:endParaRPr lang="en-US" dirty="0"/>
          </a:p>
        </p:txBody>
      </p:sp>
      <p:sp>
        <p:nvSpPr>
          <p:cNvPr id="4" name="Slide Number Placeholder 3"/>
          <p:cNvSpPr>
            <a:spLocks noGrp="1"/>
          </p:cNvSpPr>
          <p:nvPr>
            <p:ph type="sldNum" sz="quarter" idx="5"/>
          </p:nvPr>
        </p:nvSpPr>
        <p:spPr/>
        <p:txBody>
          <a:bodyPr/>
          <a:lstStyle/>
          <a:p>
            <a:fld id="{CCF7EDC5-CB02-D948-9CA0-0B5FD9DE8D83}" type="slidenum">
              <a:rPr lang="en-US" smtClean="0"/>
              <a:t>8</a:t>
            </a:fld>
            <a:endParaRPr lang="en-US"/>
          </a:p>
        </p:txBody>
      </p:sp>
    </p:spTree>
    <p:extLst>
      <p:ext uri="{BB962C8B-B14F-4D97-AF65-F5344CB8AC3E}">
        <p14:creationId xmlns:p14="http://schemas.microsoft.com/office/powerpoint/2010/main" val="859680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TEACHER HELP</a:t>
            </a:r>
            <a:r>
              <a:rPr lang="en-US" sz="1200" kern="1200" dirty="0">
                <a:solidFill>
                  <a:schemeClr val="tx1"/>
                </a:solidFill>
                <a:effectLst/>
                <a:latin typeface="+mn-lt"/>
                <a:ea typeface="+mn-ea"/>
                <a:cs typeface="+mn-cs"/>
              </a:rPr>
              <a:t>:  Monarch butterflies migrate (fly) south for the winter like some birds do. These Monarchs are stopping over at Konza to drink nectar from the wildflowers and to rest (roost) at night in the trees to gain strength for their long journey south to spend the winter in Mexico. </a:t>
            </a:r>
            <a:endParaRPr lang="en-US" dirty="0"/>
          </a:p>
        </p:txBody>
      </p:sp>
      <p:sp>
        <p:nvSpPr>
          <p:cNvPr id="4" name="Slide Number Placeholder 3"/>
          <p:cNvSpPr>
            <a:spLocks noGrp="1"/>
          </p:cNvSpPr>
          <p:nvPr>
            <p:ph type="sldNum" sz="quarter" idx="5"/>
          </p:nvPr>
        </p:nvSpPr>
        <p:spPr/>
        <p:txBody>
          <a:bodyPr/>
          <a:lstStyle/>
          <a:p>
            <a:fld id="{CCF7EDC5-CB02-D948-9CA0-0B5FD9DE8D83}" type="slidenum">
              <a:rPr lang="en-US" smtClean="0"/>
              <a:t>10</a:t>
            </a:fld>
            <a:endParaRPr lang="en-US"/>
          </a:p>
        </p:txBody>
      </p:sp>
    </p:spTree>
    <p:extLst>
      <p:ext uri="{BB962C8B-B14F-4D97-AF65-F5344CB8AC3E}">
        <p14:creationId xmlns:p14="http://schemas.microsoft.com/office/powerpoint/2010/main" val="278178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The bison help the prairie very much. They eat the grass, which allows the wildflowers a chance to grow. With the wildflowers come the pollinators – butterflies and bees. There are many more different kinds of plants and animals in the bison area than outside of it. The bison also create wallows which can fill with water and become mini marshes. I’m sure the kids will come with many other ideas, most of them will be correct. </a:t>
            </a:r>
          </a:p>
          <a:p>
            <a:endParaRPr lang="en-US" dirty="0"/>
          </a:p>
        </p:txBody>
      </p:sp>
      <p:sp>
        <p:nvSpPr>
          <p:cNvPr id="4" name="Slide Number Placeholder 3"/>
          <p:cNvSpPr>
            <a:spLocks noGrp="1"/>
          </p:cNvSpPr>
          <p:nvPr>
            <p:ph type="sldNum" sz="quarter" idx="5"/>
          </p:nvPr>
        </p:nvSpPr>
        <p:spPr/>
        <p:txBody>
          <a:bodyPr/>
          <a:lstStyle/>
          <a:p>
            <a:fld id="{CCF7EDC5-CB02-D948-9CA0-0B5FD9DE8D83}" type="slidenum">
              <a:rPr lang="en-US" smtClean="0"/>
              <a:t>11</a:t>
            </a:fld>
            <a:endParaRPr lang="en-US"/>
          </a:p>
        </p:txBody>
      </p:sp>
    </p:spTree>
    <p:extLst>
      <p:ext uri="{BB962C8B-B14F-4D97-AF65-F5344CB8AC3E}">
        <p14:creationId xmlns:p14="http://schemas.microsoft.com/office/powerpoint/2010/main" val="952101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HELP:  Collectively, all of the grasshoppers on Konza Prairie eat more grass than the entire bison herd. If we put all of the weight of the grass eaten by grasshoppers on one side of a scale and all of the grass eaten by bison on the other side of the scale – guess which pile of grass would be bigger?  The grasshopper’s pile of grass. They are a very important animal!</a:t>
            </a:r>
          </a:p>
          <a:p>
            <a:endParaRPr lang="en-US" dirty="0"/>
          </a:p>
          <a:p>
            <a:r>
              <a:rPr lang="en-US" dirty="0"/>
              <a:t>Yes, grasshoppers are animals. They are part of the animal kingdom, just like all insects are. </a:t>
            </a:r>
          </a:p>
        </p:txBody>
      </p:sp>
      <p:sp>
        <p:nvSpPr>
          <p:cNvPr id="4" name="Slide Number Placeholder 3"/>
          <p:cNvSpPr>
            <a:spLocks noGrp="1"/>
          </p:cNvSpPr>
          <p:nvPr>
            <p:ph type="sldNum" sz="quarter" idx="5"/>
          </p:nvPr>
        </p:nvSpPr>
        <p:spPr/>
        <p:txBody>
          <a:bodyPr/>
          <a:lstStyle/>
          <a:p>
            <a:fld id="{CCF7EDC5-CB02-D948-9CA0-0B5FD9DE8D83}" type="slidenum">
              <a:rPr lang="en-US" smtClean="0"/>
              <a:t>12</a:t>
            </a:fld>
            <a:endParaRPr lang="en-US"/>
          </a:p>
        </p:txBody>
      </p:sp>
    </p:spTree>
    <p:extLst>
      <p:ext uri="{BB962C8B-B14F-4D97-AF65-F5344CB8AC3E}">
        <p14:creationId xmlns:p14="http://schemas.microsoft.com/office/powerpoint/2010/main" val="339862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6D98-0225-8D9D-11E7-40BE4E0EF9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BD3B79-A0F9-F9F2-9604-B658C403CE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F3B890-50FE-A2BB-377B-53B1B74A2A38}"/>
              </a:ext>
            </a:extLst>
          </p:cNvPr>
          <p:cNvSpPr>
            <a:spLocks noGrp="1"/>
          </p:cNvSpPr>
          <p:nvPr>
            <p:ph type="dt" sz="half" idx="10"/>
          </p:nvPr>
        </p:nvSpPr>
        <p:spPr/>
        <p:txBody>
          <a:bodyPr/>
          <a:lstStyle/>
          <a:p>
            <a:fld id="{D53C0982-7834-4643-BE96-CB8C54D627D1}" type="datetimeFigureOut">
              <a:rPr lang="en-US" smtClean="0"/>
              <a:t>4/10/23</a:t>
            </a:fld>
            <a:endParaRPr lang="en-US"/>
          </a:p>
        </p:txBody>
      </p:sp>
      <p:sp>
        <p:nvSpPr>
          <p:cNvPr id="5" name="Footer Placeholder 4">
            <a:extLst>
              <a:ext uri="{FF2B5EF4-FFF2-40B4-BE49-F238E27FC236}">
                <a16:creationId xmlns:a16="http://schemas.microsoft.com/office/drawing/2014/main" id="{1334526E-7FDC-8E93-FE60-C00A3E21B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A5D8A-0F41-DCB1-BA5C-0D69AFF52DAC}"/>
              </a:ext>
            </a:extLst>
          </p:cNvPr>
          <p:cNvSpPr>
            <a:spLocks noGrp="1"/>
          </p:cNvSpPr>
          <p:nvPr>
            <p:ph type="sldNum" sz="quarter" idx="12"/>
          </p:nvPr>
        </p:nvSpPr>
        <p:spPr/>
        <p:txBody>
          <a:bodyPr/>
          <a:lstStyle/>
          <a:p>
            <a:fld id="{CD52E2C2-14E7-7144-8B8B-F1490296734A}" type="slidenum">
              <a:rPr lang="en-US" smtClean="0"/>
              <a:t>‹#›</a:t>
            </a:fld>
            <a:endParaRPr lang="en-US"/>
          </a:p>
        </p:txBody>
      </p:sp>
    </p:spTree>
    <p:extLst>
      <p:ext uri="{BB962C8B-B14F-4D97-AF65-F5344CB8AC3E}">
        <p14:creationId xmlns:p14="http://schemas.microsoft.com/office/powerpoint/2010/main" val="320807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5DFA-5013-6652-3110-80BCCFD47F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4D935-D3F5-3171-EA44-01777D3949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AACD7-FA9A-E620-7647-3DAA06E9ED38}"/>
              </a:ext>
            </a:extLst>
          </p:cNvPr>
          <p:cNvSpPr>
            <a:spLocks noGrp="1"/>
          </p:cNvSpPr>
          <p:nvPr>
            <p:ph type="dt" sz="half" idx="10"/>
          </p:nvPr>
        </p:nvSpPr>
        <p:spPr/>
        <p:txBody>
          <a:bodyPr/>
          <a:lstStyle/>
          <a:p>
            <a:fld id="{D53C0982-7834-4643-BE96-CB8C54D627D1}" type="datetimeFigureOut">
              <a:rPr lang="en-US" smtClean="0"/>
              <a:t>4/10/23</a:t>
            </a:fld>
            <a:endParaRPr lang="en-US"/>
          </a:p>
        </p:txBody>
      </p:sp>
      <p:sp>
        <p:nvSpPr>
          <p:cNvPr id="5" name="Footer Placeholder 4">
            <a:extLst>
              <a:ext uri="{FF2B5EF4-FFF2-40B4-BE49-F238E27FC236}">
                <a16:creationId xmlns:a16="http://schemas.microsoft.com/office/drawing/2014/main" id="{2BF79D0E-7F8A-12E2-74B4-C69FE3E23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E233B-47D4-CDC5-3A56-7E667A2112FE}"/>
              </a:ext>
            </a:extLst>
          </p:cNvPr>
          <p:cNvSpPr>
            <a:spLocks noGrp="1"/>
          </p:cNvSpPr>
          <p:nvPr>
            <p:ph type="sldNum" sz="quarter" idx="12"/>
          </p:nvPr>
        </p:nvSpPr>
        <p:spPr/>
        <p:txBody>
          <a:bodyPr/>
          <a:lstStyle/>
          <a:p>
            <a:fld id="{CD52E2C2-14E7-7144-8B8B-F1490296734A}" type="slidenum">
              <a:rPr lang="en-US" smtClean="0"/>
              <a:t>‹#›</a:t>
            </a:fld>
            <a:endParaRPr lang="en-US"/>
          </a:p>
        </p:txBody>
      </p:sp>
    </p:spTree>
    <p:extLst>
      <p:ext uri="{BB962C8B-B14F-4D97-AF65-F5344CB8AC3E}">
        <p14:creationId xmlns:p14="http://schemas.microsoft.com/office/powerpoint/2010/main" val="348424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28B63-3942-E353-F5C0-90C4AF4B16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1E679C-57CF-468D-5A75-485D79CE27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737EB-61A3-63FD-0A42-076C1048C58F}"/>
              </a:ext>
            </a:extLst>
          </p:cNvPr>
          <p:cNvSpPr>
            <a:spLocks noGrp="1"/>
          </p:cNvSpPr>
          <p:nvPr>
            <p:ph type="dt" sz="half" idx="10"/>
          </p:nvPr>
        </p:nvSpPr>
        <p:spPr/>
        <p:txBody>
          <a:bodyPr/>
          <a:lstStyle/>
          <a:p>
            <a:fld id="{D53C0982-7834-4643-BE96-CB8C54D627D1}" type="datetimeFigureOut">
              <a:rPr lang="en-US" smtClean="0"/>
              <a:t>4/10/23</a:t>
            </a:fld>
            <a:endParaRPr lang="en-US"/>
          </a:p>
        </p:txBody>
      </p:sp>
      <p:sp>
        <p:nvSpPr>
          <p:cNvPr id="5" name="Footer Placeholder 4">
            <a:extLst>
              <a:ext uri="{FF2B5EF4-FFF2-40B4-BE49-F238E27FC236}">
                <a16:creationId xmlns:a16="http://schemas.microsoft.com/office/drawing/2014/main" id="{2608A453-C40C-B59C-FAEC-34A26ABD9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E10FB-0E3E-95C7-9ADB-FCEA694C3E31}"/>
              </a:ext>
            </a:extLst>
          </p:cNvPr>
          <p:cNvSpPr>
            <a:spLocks noGrp="1"/>
          </p:cNvSpPr>
          <p:nvPr>
            <p:ph type="sldNum" sz="quarter" idx="12"/>
          </p:nvPr>
        </p:nvSpPr>
        <p:spPr/>
        <p:txBody>
          <a:bodyPr/>
          <a:lstStyle/>
          <a:p>
            <a:fld id="{CD52E2C2-14E7-7144-8B8B-F1490296734A}" type="slidenum">
              <a:rPr lang="en-US" smtClean="0"/>
              <a:t>‹#›</a:t>
            </a:fld>
            <a:endParaRPr lang="en-US"/>
          </a:p>
        </p:txBody>
      </p:sp>
    </p:spTree>
    <p:extLst>
      <p:ext uri="{BB962C8B-B14F-4D97-AF65-F5344CB8AC3E}">
        <p14:creationId xmlns:p14="http://schemas.microsoft.com/office/powerpoint/2010/main" val="285101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6087-0F45-5F14-102D-DD0F0AD9C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BF2E77-5540-1F5A-8922-3DAB826318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C76B8-DC1E-BAC1-8805-D8AA02E88BE4}"/>
              </a:ext>
            </a:extLst>
          </p:cNvPr>
          <p:cNvSpPr>
            <a:spLocks noGrp="1"/>
          </p:cNvSpPr>
          <p:nvPr>
            <p:ph type="dt" sz="half" idx="10"/>
          </p:nvPr>
        </p:nvSpPr>
        <p:spPr/>
        <p:txBody>
          <a:bodyPr/>
          <a:lstStyle/>
          <a:p>
            <a:fld id="{D53C0982-7834-4643-BE96-CB8C54D627D1}" type="datetimeFigureOut">
              <a:rPr lang="en-US" smtClean="0"/>
              <a:t>4/10/23</a:t>
            </a:fld>
            <a:endParaRPr lang="en-US"/>
          </a:p>
        </p:txBody>
      </p:sp>
      <p:sp>
        <p:nvSpPr>
          <p:cNvPr id="5" name="Footer Placeholder 4">
            <a:extLst>
              <a:ext uri="{FF2B5EF4-FFF2-40B4-BE49-F238E27FC236}">
                <a16:creationId xmlns:a16="http://schemas.microsoft.com/office/drawing/2014/main" id="{2834DD82-0B47-8355-7241-9CA0FF11A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A4743-C035-01F9-4151-E783BE4C0BCF}"/>
              </a:ext>
            </a:extLst>
          </p:cNvPr>
          <p:cNvSpPr>
            <a:spLocks noGrp="1"/>
          </p:cNvSpPr>
          <p:nvPr>
            <p:ph type="sldNum" sz="quarter" idx="12"/>
          </p:nvPr>
        </p:nvSpPr>
        <p:spPr/>
        <p:txBody>
          <a:bodyPr/>
          <a:lstStyle/>
          <a:p>
            <a:fld id="{CD52E2C2-14E7-7144-8B8B-F1490296734A}" type="slidenum">
              <a:rPr lang="en-US" smtClean="0"/>
              <a:t>‹#›</a:t>
            </a:fld>
            <a:endParaRPr lang="en-US"/>
          </a:p>
        </p:txBody>
      </p:sp>
    </p:spTree>
    <p:extLst>
      <p:ext uri="{BB962C8B-B14F-4D97-AF65-F5344CB8AC3E}">
        <p14:creationId xmlns:p14="http://schemas.microsoft.com/office/powerpoint/2010/main" val="281440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22A5A-55FB-FD17-CA78-3FB86A8DE5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6101A1-BEF3-08CA-4776-E6534FE586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39DBE1-9CA3-5907-C1DB-1D3BFE9AD3F6}"/>
              </a:ext>
            </a:extLst>
          </p:cNvPr>
          <p:cNvSpPr>
            <a:spLocks noGrp="1"/>
          </p:cNvSpPr>
          <p:nvPr>
            <p:ph type="dt" sz="half" idx="10"/>
          </p:nvPr>
        </p:nvSpPr>
        <p:spPr/>
        <p:txBody>
          <a:bodyPr/>
          <a:lstStyle/>
          <a:p>
            <a:fld id="{D53C0982-7834-4643-BE96-CB8C54D627D1}" type="datetimeFigureOut">
              <a:rPr lang="en-US" smtClean="0"/>
              <a:t>4/10/23</a:t>
            </a:fld>
            <a:endParaRPr lang="en-US"/>
          </a:p>
        </p:txBody>
      </p:sp>
      <p:sp>
        <p:nvSpPr>
          <p:cNvPr id="5" name="Footer Placeholder 4">
            <a:extLst>
              <a:ext uri="{FF2B5EF4-FFF2-40B4-BE49-F238E27FC236}">
                <a16:creationId xmlns:a16="http://schemas.microsoft.com/office/drawing/2014/main" id="{FD2C65CE-90DD-5850-4BBA-0102AD40A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01E84-D8E9-94AE-BDF3-55177C3E25B7}"/>
              </a:ext>
            </a:extLst>
          </p:cNvPr>
          <p:cNvSpPr>
            <a:spLocks noGrp="1"/>
          </p:cNvSpPr>
          <p:nvPr>
            <p:ph type="sldNum" sz="quarter" idx="12"/>
          </p:nvPr>
        </p:nvSpPr>
        <p:spPr/>
        <p:txBody>
          <a:bodyPr/>
          <a:lstStyle/>
          <a:p>
            <a:fld id="{CD52E2C2-14E7-7144-8B8B-F1490296734A}" type="slidenum">
              <a:rPr lang="en-US" smtClean="0"/>
              <a:t>‹#›</a:t>
            </a:fld>
            <a:endParaRPr lang="en-US"/>
          </a:p>
        </p:txBody>
      </p:sp>
    </p:spTree>
    <p:extLst>
      <p:ext uri="{BB962C8B-B14F-4D97-AF65-F5344CB8AC3E}">
        <p14:creationId xmlns:p14="http://schemas.microsoft.com/office/powerpoint/2010/main" val="15230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B774-C6E9-FBAD-448A-FEE1C179F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280C-78DA-AF65-176A-14CB6AB8EA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41EDAB-AED6-9A8C-AE63-90732C0D54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AE9137-81B3-2841-72EE-408702F876F2}"/>
              </a:ext>
            </a:extLst>
          </p:cNvPr>
          <p:cNvSpPr>
            <a:spLocks noGrp="1"/>
          </p:cNvSpPr>
          <p:nvPr>
            <p:ph type="dt" sz="half" idx="10"/>
          </p:nvPr>
        </p:nvSpPr>
        <p:spPr/>
        <p:txBody>
          <a:bodyPr/>
          <a:lstStyle/>
          <a:p>
            <a:fld id="{D53C0982-7834-4643-BE96-CB8C54D627D1}" type="datetimeFigureOut">
              <a:rPr lang="en-US" smtClean="0"/>
              <a:t>4/10/23</a:t>
            </a:fld>
            <a:endParaRPr lang="en-US"/>
          </a:p>
        </p:txBody>
      </p:sp>
      <p:sp>
        <p:nvSpPr>
          <p:cNvPr id="6" name="Footer Placeholder 5">
            <a:extLst>
              <a:ext uri="{FF2B5EF4-FFF2-40B4-BE49-F238E27FC236}">
                <a16:creationId xmlns:a16="http://schemas.microsoft.com/office/drawing/2014/main" id="{95DA57A3-BA89-13AE-7212-C6B451425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41789-A402-2DB6-2DE4-C88B687EF861}"/>
              </a:ext>
            </a:extLst>
          </p:cNvPr>
          <p:cNvSpPr>
            <a:spLocks noGrp="1"/>
          </p:cNvSpPr>
          <p:nvPr>
            <p:ph type="sldNum" sz="quarter" idx="12"/>
          </p:nvPr>
        </p:nvSpPr>
        <p:spPr/>
        <p:txBody>
          <a:bodyPr/>
          <a:lstStyle/>
          <a:p>
            <a:fld id="{CD52E2C2-14E7-7144-8B8B-F1490296734A}" type="slidenum">
              <a:rPr lang="en-US" smtClean="0"/>
              <a:t>‹#›</a:t>
            </a:fld>
            <a:endParaRPr lang="en-US"/>
          </a:p>
        </p:txBody>
      </p:sp>
    </p:spTree>
    <p:extLst>
      <p:ext uri="{BB962C8B-B14F-4D97-AF65-F5344CB8AC3E}">
        <p14:creationId xmlns:p14="http://schemas.microsoft.com/office/powerpoint/2010/main" val="123862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44BC-4529-41DE-9FCF-7FCF3EEB76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8655F6-9451-157F-7CEF-D28D7F955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539EE3-52A1-EDF6-9641-3A0CE1D0AC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4E26F6-7F00-AE64-6475-9BC29C4773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947EA2-6434-0220-BBCC-A03EF1E41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F4D90D-7AB5-DC9D-C1C9-463214CEDF87}"/>
              </a:ext>
            </a:extLst>
          </p:cNvPr>
          <p:cNvSpPr>
            <a:spLocks noGrp="1"/>
          </p:cNvSpPr>
          <p:nvPr>
            <p:ph type="dt" sz="half" idx="10"/>
          </p:nvPr>
        </p:nvSpPr>
        <p:spPr/>
        <p:txBody>
          <a:bodyPr/>
          <a:lstStyle/>
          <a:p>
            <a:fld id="{D53C0982-7834-4643-BE96-CB8C54D627D1}" type="datetimeFigureOut">
              <a:rPr lang="en-US" smtClean="0"/>
              <a:t>4/10/23</a:t>
            </a:fld>
            <a:endParaRPr lang="en-US"/>
          </a:p>
        </p:txBody>
      </p:sp>
      <p:sp>
        <p:nvSpPr>
          <p:cNvPr id="8" name="Footer Placeholder 7">
            <a:extLst>
              <a:ext uri="{FF2B5EF4-FFF2-40B4-BE49-F238E27FC236}">
                <a16:creationId xmlns:a16="http://schemas.microsoft.com/office/drawing/2014/main" id="{3D271247-53C8-5F77-A2B5-9C1A270A4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F11021-00F5-BB62-4310-146B4CA24C18}"/>
              </a:ext>
            </a:extLst>
          </p:cNvPr>
          <p:cNvSpPr>
            <a:spLocks noGrp="1"/>
          </p:cNvSpPr>
          <p:nvPr>
            <p:ph type="sldNum" sz="quarter" idx="12"/>
          </p:nvPr>
        </p:nvSpPr>
        <p:spPr/>
        <p:txBody>
          <a:bodyPr/>
          <a:lstStyle/>
          <a:p>
            <a:fld id="{CD52E2C2-14E7-7144-8B8B-F1490296734A}" type="slidenum">
              <a:rPr lang="en-US" smtClean="0"/>
              <a:t>‹#›</a:t>
            </a:fld>
            <a:endParaRPr lang="en-US"/>
          </a:p>
        </p:txBody>
      </p:sp>
    </p:spTree>
    <p:extLst>
      <p:ext uri="{BB962C8B-B14F-4D97-AF65-F5344CB8AC3E}">
        <p14:creationId xmlns:p14="http://schemas.microsoft.com/office/powerpoint/2010/main" val="73471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2C27-4298-2F66-A23A-52A1F94E13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9728BF-88ED-B109-7C41-1C9A13718727}"/>
              </a:ext>
            </a:extLst>
          </p:cNvPr>
          <p:cNvSpPr>
            <a:spLocks noGrp="1"/>
          </p:cNvSpPr>
          <p:nvPr>
            <p:ph type="dt" sz="half" idx="10"/>
          </p:nvPr>
        </p:nvSpPr>
        <p:spPr/>
        <p:txBody>
          <a:bodyPr/>
          <a:lstStyle/>
          <a:p>
            <a:fld id="{D53C0982-7834-4643-BE96-CB8C54D627D1}" type="datetimeFigureOut">
              <a:rPr lang="en-US" smtClean="0"/>
              <a:t>4/10/23</a:t>
            </a:fld>
            <a:endParaRPr lang="en-US"/>
          </a:p>
        </p:txBody>
      </p:sp>
      <p:sp>
        <p:nvSpPr>
          <p:cNvPr id="4" name="Footer Placeholder 3">
            <a:extLst>
              <a:ext uri="{FF2B5EF4-FFF2-40B4-BE49-F238E27FC236}">
                <a16:creationId xmlns:a16="http://schemas.microsoft.com/office/drawing/2014/main" id="{A9E0A86B-44A3-F2AC-C9BB-B8590187BD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C561A4-7A9A-EF26-792C-BCC3C011631A}"/>
              </a:ext>
            </a:extLst>
          </p:cNvPr>
          <p:cNvSpPr>
            <a:spLocks noGrp="1"/>
          </p:cNvSpPr>
          <p:nvPr>
            <p:ph type="sldNum" sz="quarter" idx="12"/>
          </p:nvPr>
        </p:nvSpPr>
        <p:spPr/>
        <p:txBody>
          <a:bodyPr/>
          <a:lstStyle/>
          <a:p>
            <a:fld id="{CD52E2C2-14E7-7144-8B8B-F1490296734A}" type="slidenum">
              <a:rPr lang="en-US" smtClean="0"/>
              <a:t>‹#›</a:t>
            </a:fld>
            <a:endParaRPr lang="en-US"/>
          </a:p>
        </p:txBody>
      </p:sp>
    </p:spTree>
    <p:extLst>
      <p:ext uri="{BB962C8B-B14F-4D97-AF65-F5344CB8AC3E}">
        <p14:creationId xmlns:p14="http://schemas.microsoft.com/office/powerpoint/2010/main" val="234408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55C3AE-0CA7-5BF1-9CD5-9718986A335B}"/>
              </a:ext>
            </a:extLst>
          </p:cNvPr>
          <p:cNvSpPr>
            <a:spLocks noGrp="1"/>
          </p:cNvSpPr>
          <p:nvPr>
            <p:ph type="dt" sz="half" idx="10"/>
          </p:nvPr>
        </p:nvSpPr>
        <p:spPr/>
        <p:txBody>
          <a:bodyPr/>
          <a:lstStyle/>
          <a:p>
            <a:fld id="{D53C0982-7834-4643-BE96-CB8C54D627D1}" type="datetimeFigureOut">
              <a:rPr lang="en-US" smtClean="0"/>
              <a:t>4/10/23</a:t>
            </a:fld>
            <a:endParaRPr lang="en-US"/>
          </a:p>
        </p:txBody>
      </p:sp>
      <p:sp>
        <p:nvSpPr>
          <p:cNvPr id="3" name="Footer Placeholder 2">
            <a:extLst>
              <a:ext uri="{FF2B5EF4-FFF2-40B4-BE49-F238E27FC236}">
                <a16:creationId xmlns:a16="http://schemas.microsoft.com/office/drawing/2014/main" id="{AFBCA37C-0B65-D6EB-58B4-83BB0CEBCB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6DC8F6-FD90-B282-B0BA-D5B193A07FBB}"/>
              </a:ext>
            </a:extLst>
          </p:cNvPr>
          <p:cNvSpPr>
            <a:spLocks noGrp="1"/>
          </p:cNvSpPr>
          <p:nvPr>
            <p:ph type="sldNum" sz="quarter" idx="12"/>
          </p:nvPr>
        </p:nvSpPr>
        <p:spPr/>
        <p:txBody>
          <a:bodyPr/>
          <a:lstStyle/>
          <a:p>
            <a:fld id="{CD52E2C2-14E7-7144-8B8B-F1490296734A}" type="slidenum">
              <a:rPr lang="en-US" smtClean="0"/>
              <a:t>‹#›</a:t>
            </a:fld>
            <a:endParaRPr lang="en-US"/>
          </a:p>
        </p:txBody>
      </p:sp>
    </p:spTree>
    <p:extLst>
      <p:ext uri="{BB962C8B-B14F-4D97-AF65-F5344CB8AC3E}">
        <p14:creationId xmlns:p14="http://schemas.microsoft.com/office/powerpoint/2010/main" val="90108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7D80-EA8C-1CDF-11B0-B1C3538354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A97B1F-B656-E296-ABC1-E1FE1DB746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539582-F9A9-04DE-8F9A-46394F4B9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45934E-57C7-F8FF-A7F3-3D0D7C2A9453}"/>
              </a:ext>
            </a:extLst>
          </p:cNvPr>
          <p:cNvSpPr>
            <a:spLocks noGrp="1"/>
          </p:cNvSpPr>
          <p:nvPr>
            <p:ph type="dt" sz="half" idx="10"/>
          </p:nvPr>
        </p:nvSpPr>
        <p:spPr/>
        <p:txBody>
          <a:bodyPr/>
          <a:lstStyle/>
          <a:p>
            <a:fld id="{D53C0982-7834-4643-BE96-CB8C54D627D1}" type="datetimeFigureOut">
              <a:rPr lang="en-US" smtClean="0"/>
              <a:t>4/10/23</a:t>
            </a:fld>
            <a:endParaRPr lang="en-US"/>
          </a:p>
        </p:txBody>
      </p:sp>
      <p:sp>
        <p:nvSpPr>
          <p:cNvPr id="6" name="Footer Placeholder 5">
            <a:extLst>
              <a:ext uri="{FF2B5EF4-FFF2-40B4-BE49-F238E27FC236}">
                <a16:creationId xmlns:a16="http://schemas.microsoft.com/office/drawing/2014/main" id="{94FE81EF-6C6C-8636-3684-EF5CFE527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247F4-A33B-461A-E5CF-885C1BBB6482}"/>
              </a:ext>
            </a:extLst>
          </p:cNvPr>
          <p:cNvSpPr>
            <a:spLocks noGrp="1"/>
          </p:cNvSpPr>
          <p:nvPr>
            <p:ph type="sldNum" sz="quarter" idx="12"/>
          </p:nvPr>
        </p:nvSpPr>
        <p:spPr/>
        <p:txBody>
          <a:bodyPr/>
          <a:lstStyle/>
          <a:p>
            <a:fld id="{CD52E2C2-14E7-7144-8B8B-F1490296734A}" type="slidenum">
              <a:rPr lang="en-US" smtClean="0"/>
              <a:t>‹#›</a:t>
            </a:fld>
            <a:endParaRPr lang="en-US"/>
          </a:p>
        </p:txBody>
      </p:sp>
    </p:spTree>
    <p:extLst>
      <p:ext uri="{BB962C8B-B14F-4D97-AF65-F5344CB8AC3E}">
        <p14:creationId xmlns:p14="http://schemas.microsoft.com/office/powerpoint/2010/main" val="189549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1F46-293C-365C-90B4-706225B1E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F93BBF-A133-AFDD-FAAA-2DBEB52D7B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DB15C6-2169-0D42-2BC0-0D7941A4C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FBE81F-2D9A-39A2-A300-2557CB5EECC6}"/>
              </a:ext>
            </a:extLst>
          </p:cNvPr>
          <p:cNvSpPr>
            <a:spLocks noGrp="1"/>
          </p:cNvSpPr>
          <p:nvPr>
            <p:ph type="dt" sz="half" idx="10"/>
          </p:nvPr>
        </p:nvSpPr>
        <p:spPr/>
        <p:txBody>
          <a:bodyPr/>
          <a:lstStyle/>
          <a:p>
            <a:fld id="{D53C0982-7834-4643-BE96-CB8C54D627D1}" type="datetimeFigureOut">
              <a:rPr lang="en-US" smtClean="0"/>
              <a:t>4/10/23</a:t>
            </a:fld>
            <a:endParaRPr lang="en-US"/>
          </a:p>
        </p:txBody>
      </p:sp>
      <p:sp>
        <p:nvSpPr>
          <p:cNvPr id="6" name="Footer Placeholder 5">
            <a:extLst>
              <a:ext uri="{FF2B5EF4-FFF2-40B4-BE49-F238E27FC236}">
                <a16:creationId xmlns:a16="http://schemas.microsoft.com/office/drawing/2014/main" id="{A1272CE2-4D14-C39B-B6AC-0AC7B8E9E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D56BC-3DDE-EB5F-7BE3-23AE079AB37A}"/>
              </a:ext>
            </a:extLst>
          </p:cNvPr>
          <p:cNvSpPr>
            <a:spLocks noGrp="1"/>
          </p:cNvSpPr>
          <p:nvPr>
            <p:ph type="sldNum" sz="quarter" idx="12"/>
          </p:nvPr>
        </p:nvSpPr>
        <p:spPr/>
        <p:txBody>
          <a:bodyPr/>
          <a:lstStyle/>
          <a:p>
            <a:fld id="{CD52E2C2-14E7-7144-8B8B-F1490296734A}" type="slidenum">
              <a:rPr lang="en-US" smtClean="0"/>
              <a:t>‹#›</a:t>
            </a:fld>
            <a:endParaRPr lang="en-US"/>
          </a:p>
        </p:txBody>
      </p:sp>
    </p:spTree>
    <p:extLst>
      <p:ext uri="{BB962C8B-B14F-4D97-AF65-F5344CB8AC3E}">
        <p14:creationId xmlns:p14="http://schemas.microsoft.com/office/powerpoint/2010/main" val="413658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E57A46-6470-257D-84AB-11737D4465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6D3D89-9F60-063B-82F3-4C4E0974C9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B9B4E-84C3-48E6-9330-3D38E3639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C0982-7834-4643-BE96-CB8C54D627D1}" type="datetimeFigureOut">
              <a:rPr lang="en-US" smtClean="0"/>
              <a:t>4/10/23</a:t>
            </a:fld>
            <a:endParaRPr lang="en-US"/>
          </a:p>
        </p:txBody>
      </p:sp>
      <p:sp>
        <p:nvSpPr>
          <p:cNvPr id="5" name="Footer Placeholder 4">
            <a:extLst>
              <a:ext uri="{FF2B5EF4-FFF2-40B4-BE49-F238E27FC236}">
                <a16:creationId xmlns:a16="http://schemas.microsoft.com/office/drawing/2014/main" id="{D42F7F16-5DDF-E269-5F8B-64F4CFCEEA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252BF2-3173-8F79-EF35-E2CA608635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2E2C2-14E7-7144-8B8B-F1490296734A}" type="slidenum">
              <a:rPr lang="en-US" smtClean="0"/>
              <a:t>‹#›</a:t>
            </a:fld>
            <a:endParaRPr lang="en-US"/>
          </a:p>
        </p:txBody>
      </p:sp>
    </p:spTree>
    <p:extLst>
      <p:ext uri="{BB962C8B-B14F-4D97-AF65-F5344CB8AC3E}">
        <p14:creationId xmlns:p14="http://schemas.microsoft.com/office/powerpoint/2010/main" val="1656186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8FNjMQZzaf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pixabay.com/en/grasshopper-hopper-insect-creature-1622837/"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Ly0WI5YIs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1D95-ADF5-6192-77BF-CEFD330AA715}"/>
              </a:ext>
            </a:extLst>
          </p:cNvPr>
          <p:cNvSpPr>
            <a:spLocks noGrp="1"/>
          </p:cNvSpPr>
          <p:nvPr>
            <p:ph type="ctrTitle"/>
          </p:nvPr>
        </p:nvSpPr>
        <p:spPr>
          <a:xfrm>
            <a:off x="1775460" y="3922713"/>
            <a:ext cx="9144000" cy="2387600"/>
          </a:xfrm>
          <a:custGeom>
            <a:avLst/>
            <a:gdLst>
              <a:gd name="connsiteX0" fmla="*/ 0 w 9144000"/>
              <a:gd name="connsiteY0" fmla="*/ 0 h 2387600"/>
              <a:gd name="connsiteX1" fmla="*/ 470263 w 9144000"/>
              <a:gd name="connsiteY1" fmla="*/ 0 h 2387600"/>
              <a:gd name="connsiteX2" fmla="*/ 1123406 w 9144000"/>
              <a:gd name="connsiteY2" fmla="*/ 0 h 2387600"/>
              <a:gd name="connsiteX3" fmla="*/ 1867989 w 9144000"/>
              <a:gd name="connsiteY3" fmla="*/ 0 h 2387600"/>
              <a:gd name="connsiteX4" fmla="*/ 2246811 w 9144000"/>
              <a:gd name="connsiteY4" fmla="*/ 0 h 2387600"/>
              <a:gd name="connsiteX5" fmla="*/ 2625634 w 9144000"/>
              <a:gd name="connsiteY5" fmla="*/ 0 h 2387600"/>
              <a:gd name="connsiteX6" fmla="*/ 3461657 w 9144000"/>
              <a:gd name="connsiteY6" fmla="*/ 0 h 2387600"/>
              <a:gd name="connsiteX7" fmla="*/ 4114800 w 9144000"/>
              <a:gd name="connsiteY7" fmla="*/ 0 h 2387600"/>
              <a:gd name="connsiteX8" fmla="*/ 4493623 w 9144000"/>
              <a:gd name="connsiteY8" fmla="*/ 0 h 2387600"/>
              <a:gd name="connsiteX9" fmla="*/ 5146766 w 9144000"/>
              <a:gd name="connsiteY9" fmla="*/ 0 h 2387600"/>
              <a:gd name="connsiteX10" fmla="*/ 5982789 w 9144000"/>
              <a:gd name="connsiteY10" fmla="*/ 0 h 2387600"/>
              <a:gd name="connsiteX11" fmla="*/ 6544491 w 9144000"/>
              <a:gd name="connsiteY11" fmla="*/ 0 h 2387600"/>
              <a:gd name="connsiteX12" fmla="*/ 7106194 w 9144000"/>
              <a:gd name="connsiteY12" fmla="*/ 0 h 2387600"/>
              <a:gd name="connsiteX13" fmla="*/ 7759337 w 9144000"/>
              <a:gd name="connsiteY13" fmla="*/ 0 h 2387600"/>
              <a:gd name="connsiteX14" fmla="*/ 8503920 w 9144000"/>
              <a:gd name="connsiteY14" fmla="*/ 0 h 2387600"/>
              <a:gd name="connsiteX15" fmla="*/ 9144000 w 9144000"/>
              <a:gd name="connsiteY15" fmla="*/ 0 h 2387600"/>
              <a:gd name="connsiteX16" fmla="*/ 9144000 w 9144000"/>
              <a:gd name="connsiteY16" fmla="*/ 620776 h 2387600"/>
              <a:gd name="connsiteX17" fmla="*/ 9144000 w 9144000"/>
              <a:gd name="connsiteY17" fmla="*/ 1193800 h 2387600"/>
              <a:gd name="connsiteX18" fmla="*/ 9144000 w 9144000"/>
              <a:gd name="connsiteY18" fmla="*/ 1742948 h 2387600"/>
              <a:gd name="connsiteX19" fmla="*/ 9144000 w 9144000"/>
              <a:gd name="connsiteY19" fmla="*/ 2387600 h 2387600"/>
              <a:gd name="connsiteX20" fmla="*/ 8399417 w 9144000"/>
              <a:gd name="connsiteY20" fmla="*/ 2387600 h 2387600"/>
              <a:gd name="connsiteX21" fmla="*/ 8020594 w 9144000"/>
              <a:gd name="connsiteY21" fmla="*/ 2387600 h 2387600"/>
              <a:gd name="connsiteX22" fmla="*/ 7367451 w 9144000"/>
              <a:gd name="connsiteY22" fmla="*/ 2387600 h 2387600"/>
              <a:gd name="connsiteX23" fmla="*/ 6805749 w 9144000"/>
              <a:gd name="connsiteY23" fmla="*/ 2387600 h 2387600"/>
              <a:gd name="connsiteX24" fmla="*/ 6244046 w 9144000"/>
              <a:gd name="connsiteY24" fmla="*/ 2387600 h 2387600"/>
              <a:gd name="connsiteX25" fmla="*/ 5682343 w 9144000"/>
              <a:gd name="connsiteY25" fmla="*/ 2387600 h 2387600"/>
              <a:gd name="connsiteX26" fmla="*/ 5120640 w 9144000"/>
              <a:gd name="connsiteY26" fmla="*/ 2387600 h 2387600"/>
              <a:gd name="connsiteX27" fmla="*/ 4376057 w 9144000"/>
              <a:gd name="connsiteY27" fmla="*/ 2387600 h 2387600"/>
              <a:gd name="connsiteX28" fmla="*/ 3722914 w 9144000"/>
              <a:gd name="connsiteY28" fmla="*/ 2387600 h 2387600"/>
              <a:gd name="connsiteX29" fmla="*/ 3344091 w 9144000"/>
              <a:gd name="connsiteY29" fmla="*/ 2387600 h 2387600"/>
              <a:gd name="connsiteX30" fmla="*/ 2782389 w 9144000"/>
              <a:gd name="connsiteY30" fmla="*/ 2387600 h 2387600"/>
              <a:gd name="connsiteX31" fmla="*/ 2037806 w 9144000"/>
              <a:gd name="connsiteY31" fmla="*/ 2387600 h 2387600"/>
              <a:gd name="connsiteX32" fmla="*/ 1567543 w 9144000"/>
              <a:gd name="connsiteY32" fmla="*/ 2387600 h 2387600"/>
              <a:gd name="connsiteX33" fmla="*/ 731520 w 9144000"/>
              <a:gd name="connsiteY33" fmla="*/ 2387600 h 2387600"/>
              <a:gd name="connsiteX34" fmla="*/ 0 w 9144000"/>
              <a:gd name="connsiteY34" fmla="*/ 2387600 h 2387600"/>
              <a:gd name="connsiteX35" fmla="*/ 0 w 9144000"/>
              <a:gd name="connsiteY35" fmla="*/ 1790700 h 2387600"/>
              <a:gd name="connsiteX36" fmla="*/ 0 w 9144000"/>
              <a:gd name="connsiteY36" fmla="*/ 1265428 h 2387600"/>
              <a:gd name="connsiteX37" fmla="*/ 0 w 9144000"/>
              <a:gd name="connsiteY37" fmla="*/ 668528 h 2387600"/>
              <a:gd name="connsiteX38" fmla="*/ 0 w 9144000"/>
              <a:gd name="connsiteY38"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44000" h="2387600" fill="none" extrusionOk="0">
                <a:moveTo>
                  <a:pt x="0" y="0"/>
                </a:moveTo>
                <a:cubicBezTo>
                  <a:pt x="175497" y="-16504"/>
                  <a:pt x="243333" y="21107"/>
                  <a:pt x="470263" y="0"/>
                </a:cubicBezTo>
                <a:cubicBezTo>
                  <a:pt x="697193" y="-21107"/>
                  <a:pt x="972001" y="-25774"/>
                  <a:pt x="1123406" y="0"/>
                </a:cubicBezTo>
                <a:cubicBezTo>
                  <a:pt x="1274811" y="25774"/>
                  <a:pt x="1602087" y="-27905"/>
                  <a:pt x="1867989" y="0"/>
                </a:cubicBezTo>
                <a:cubicBezTo>
                  <a:pt x="2133891" y="27905"/>
                  <a:pt x="2070544" y="11934"/>
                  <a:pt x="2246811" y="0"/>
                </a:cubicBezTo>
                <a:cubicBezTo>
                  <a:pt x="2423078" y="-11934"/>
                  <a:pt x="2523396" y="-5061"/>
                  <a:pt x="2625634" y="0"/>
                </a:cubicBezTo>
                <a:cubicBezTo>
                  <a:pt x="2727872" y="5061"/>
                  <a:pt x="3062611" y="-5431"/>
                  <a:pt x="3461657" y="0"/>
                </a:cubicBezTo>
                <a:cubicBezTo>
                  <a:pt x="3860703" y="5431"/>
                  <a:pt x="3898926" y="-7495"/>
                  <a:pt x="4114800" y="0"/>
                </a:cubicBezTo>
                <a:cubicBezTo>
                  <a:pt x="4330674" y="7495"/>
                  <a:pt x="4378911" y="16437"/>
                  <a:pt x="4493623" y="0"/>
                </a:cubicBezTo>
                <a:cubicBezTo>
                  <a:pt x="4608335" y="-16437"/>
                  <a:pt x="4921515" y="8318"/>
                  <a:pt x="5146766" y="0"/>
                </a:cubicBezTo>
                <a:cubicBezTo>
                  <a:pt x="5372017" y="-8318"/>
                  <a:pt x="5571306" y="2914"/>
                  <a:pt x="5982789" y="0"/>
                </a:cubicBezTo>
                <a:cubicBezTo>
                  <a:pt x="6394272" y="-2914"/>
                  <a:pt x="6401647" y="-7231"/>
                  <a:pt x="6544491" y="0"/>
                </a:cubicBezTo>
                <a:cubicBezTo>
                  <a:pt x="6687335" y="7231"/>
                  <a:pt x="6937552" y="-5679"/>
                  <a:pt x="7106194" y="0"/>
                </a:cubicBezTo>
                <a:cubicBezTo>
                  <a:pt x="7274836" y="5679"/>
                  <a:pt x="7588786" y="28008"/>
                  <a:pt x="7759337" y="0"/>
                </a:cubicBezTo>
                <a:cubicBezTo>
                  <a:pt x="7929888" y="-28008"/>
                  <a:pt x="8337840" y="20908"/>
                  <a:pt x="8503920" y="0"/>
                </a:cubicBezTo>
                <a:cubicBezTo>
                  <a:pt x="8670000" y="-20908"/>
                  <a:pt x="8952137" y="-27615"/>
                  <a:pt x="9144000" y="0"/>
                </a:cubicBezTo>
                <a:cubicBezTo>
                  <a:pt x="9146555" y="261741"/>
                  <a:pt x="9171518" y="375380"/>
                  <a:pt x="9144000" y="620776"/>
                </a:cubicBezTo>
                <a:cubicBezTo>
                  <a:pt x="9116482" y="866172"/>
                  <a:pt x="9149062" y="1000983"/>
                  <a:pt x="9144000" y="1193800"/>
                </a:cubicBezTo>
                <a:cubicBezTo>
                  <a:pt x="9138938" y="1386617"/>
                  <a:pt x="9138422" y="1547975"/>
                  <a:pt x="9144000" y="1742948"/>
                </a:cubicBezTo>
                <a:cubicBezTo>
                  <a:pt x="9149578" y="1937921"/>
                  <a:pt x="9141585" y="2238766"/>
                  <a:pt x="9144000" y="2387600"/>
                </a:cubicBezTo>
                <a:cubicBezTo>
                  <a:pt x="8951297" y="2361098"/>
                  <a:pt x="8587296" y="2360782"/>
                  <a:pt x="8399417" y="2387600"/>
                </a:cubicBezTo>
                <a:cubicBezTo>
                  <a:pt x="8211538" y="2414418"/>
                  <a:pt x="8102779" y="2396584"/>
                  <a:pt x="8020594" y="2387600"/>
                </a:cubicBezTo>
                <a:cubicBezTo>
                  <a:pt x="7938409" y="2378616"/>
                  <a:pt x="7544734" y="2404853"/>
                  <a:pt x="7367451" y="2387600"/>
                </a:cubicBezTo>
                <a:cubicBezTo>
                  <a:pt x="7190168" y="2370347"/>
                  <a:pt x="6974680" y="2374407"/>
                  <a:pt x="6805749" y="2387600"/>
                </a:cubicBezTo>
                <a:cubicBezTo>
                  <a:pt x="6636818" y="2400793"/>
                  <a:pt x="6483548" y="2363913"/>
                  <a:pt x="6244046" y="2387600"/>
                </a:cubicBezTo>
                <a:cubicBezTo>
                  <a:pt x="6004544" y="2411287"/>
                  <a:pt x="5822947" y="2375489"/>
                  <a:pt x="5682343" y="2387600"/>
                </a:cubicBezTo>
                <a:cubicBezTo>
                  <a:pt x="5541739" y="2399711"/>
                  <a:pt x="5240621" y="2390893"/>
                  <a:pt x="5120640" y="2387600"/>
                </a:cubicBezTo>
                <a:cubicBezTo>
                  <a:pt x="5000659" y="2384307"/>
                  <a:pt x="4584265" y="2415779"/>
                  <a:pt x="4376057" y="2387600"/>
                </a:cubicBezTo>
                <a:cubicBezTo>
                  <a:pt x="4167849" y="2359421"/>
                  <a:pt x="3953253" y="2380105"/>
                  <a:pt x="3722914" y="2387600"/>
                </a:cubicBezTo>
                <a:cubicBezTo>
                  <a:pt x="3492575" y="2395095"/>
                  <a:pt x="3515681" y="2390424"/>
                  <a:pt x="3344091" y="2387600"/>
                </a:cubicBezTo>
                <a:cubicBezTo>
                  <a:pt x="3172501" y="2384776"/>
                  <a:pt x="2943824" y="2383002"/>
                  <a:pt x="2782389" y="2387600"/>
                </a:cubicBezTo>
                <a:cubicBezTo>
                  <a:pt x="2620954" y="2392198"/>
                  <a:pt x="2387093" y="2417497"/>
                  <a:pt x="2037806" y="2387600"/>
                </a:cubicBezTo>
                <a:cubicBezTo>
                  <a:pt x="1688519" y="2357703"/>
                  <a:pt x="1783599" y="2385638"/>
                  <a:pt x="1567543" y="2387600"/>
                </a:cubicBezTo>
                <a:cubicBezTo>
                  <a:pt x="1351487" y="2389562"/>
                  <a:pt x="1086182" y="2358465"/>
                  <a:pt x="731520" y="2387600"/>
                </a:cubicBezTo>
                <a:cubicBezTo>
                  <a:pt x="376858" y="2416735"/>
                  <a:pt x="348053" y="2397770"/>
                  <a:pt x="0" y="2387600"/>
                </a:cubicBezTo>
                <a:cubicBezTo>
                  <a:pt x="-11618" y="2193685"/>
                  <a:pt x="162" y="2029915"/>
                  <a:pt x="0" y="1790700"/>
                </a:cubicBezTo>
                <a:cubicBezTo>
                  <a:pt x="-162" y="1551485"/>
                  <a:pt x="9788" y="1423842"/>
                  <a:pt x="0" y="1265428"/>
                </a:cubicBezTo>
                <a:cubicBezTo>
                  <a:pt x="-9788" y="1107014"/>
                  <a:pt x="19141" y="906253"/>
                  <a:pt x="0" y="668528"/>
                </a:cubicBezTo>
                <a:cubicBezTo>
                  <a:pt x="-19141" y="430803"/>
                  <a:pt x="11348" y="289919"/>
                  <a:pt x="0" y="0"/>
                </a:cubicBezTo>
                <a:close/>
              </a:path>
              <a:path w="9144000" h="2387600" stroke="0" extrusionOk="0">
                <a:moveTo>
                  <a:pt x="0" y="0"/>
                </a:moveTo>
                <a:cubicBezTo>
                  <a:pt x="198878" y="-10557"/>
                  <a:pt x="407088" y="-8082"/>
                  <a:pt x="561703" y="0"/>
                </a:cubicBezTo>
                <a:cubicBezTo>
                  <a:pt x="716318" y="8082"/>
                  <a:pt x="835202" y="-18772"/>
                  <a:pt x="940526" y="0"/>
                </a:cubicBezTo>
                <a:cubicBezTo>
                  <a:pt x="1045850" y="18772"/>
                  <a:pt x="1393324" y="-3579"/>
                  <a:pt x="1776549" y="0"/>
                </a:cubicBezTo>
                <a:cubicBezTo>
                  <a:pt x="2159774" y="3579"/>
                  <a:pt x="2190081" y="-10610"/>
                  <a:pt x="2338251" y="0"/>
                </a:cubicBezTo>
                <a:cubicBezTo>
                  <a:pt x="2486421" y="10610"/>
                  <a:pt x="2645997" y="17984"/>
                  <a:pt x="2899954" y="0"/>
                </a:cubicBezTo>
                <a:cubicBezTo>
                  <a:pt x="3153911" y="-17984"/>
                  <a:pt x="3493774" y="11651"/>
                  <a:pt x="3735977" y="0"/>
                </a:cubicBezTo>
                <a:cubicBezTo>
                  <a:pt x="3978180" y="-11651"/>
                  <a:pt x="4089476" y="16082"/>
                  <a:pt x="4206240" y="0"/>
                </a:cubicBezTo>
                <a:cubicBezTo>
                  <a:pt x="4323004" y="-16082"/>
                  <a:pt x="4870551" y="33406"/>
                  <a:pt x="5042263" y="0"/>
                </a:cubicBezTo>
                <a:cubicBezTo>
                  <a:pt x="5213975" y="-33406"/>
                  <a:pt x="5518384" y="-39039"/>
                  <a:pt x="5878286" y="0"/>
                </a:cubicBezTo>
                <a:cubicBezTo>
                  <a:pt x="6238188" y="39039"/>
                  <a:pt x="6358789" y="24913"/>
                  <a:pt x="6531429" y="0"/>
                </a:cubicBezTo>
                <a:cubicBezTo>
                  <a:pt x="6704069" y="-24913"/>
                  <a:pt x="7047419" y="-5128"/>
                  <a:pt x="7367451" y="0"/>
                </a:cubicBezTo>
                <a:cubicBezTo>
                  <a:pt x="7687483" y="5128"/>
                  <a:pt x="7814430" y="-16092"/>
                  <a:pt x="7929154" y="0"/>
                </a:cubicBezTo>
                <a:cubicBezTo>
                  <a:pt x="8043878" y="16092"/>
                  <a:pt x="8250575" y="-17929"/>
                  <a:pt x="8490857" y="0"/>
                </a:cubicBezTo>
                <a:cubicBezTo>
                  <a:pt x="8731139" y="17929"/>
                  <a:pt x="8898894" y="-15257"/>
                  <a:pt x="9144000" y="0"/>
                </a:cubicBezTo>
                <a:cubicBezTo>
                  <a:pt x="9133831" y="248728"/>
                  <a:pt x="9148800" y="396183"/>
                  <a:pt x="9144000" y="573024"/>
                </a:cubicBezTo>
                <a:cubicBezTo>
                  <a:pt x="9139200" y="749865"/>
                  <a:pt x="9173516" y="1008573"/>
                  <a:pt x="9144000" y="1169924"/>
                </a:cubicBezTo>
                <a:cubicBezTo>
                  <a:pt x="9114484" y="1331275"/>
                  <a:pt x="9157613" y="1641422"/>
                  <a:pt x="9144000" y="1790700"/>
                </a:cubicBezTo>
                <a:cubicBezTo>
                  <a:pt x="9130387" y="1939978"/>
                  <a:pt x="9167746" y="2172334"/>
                  <a:pt x="9144000" y="2387600"/>
                </a:cubicBezTo>
                <a:cubicBezTo>
                  <a:pt x="8917537" y="2351852"/>
                  <a:pt x="8588157" y="2408881"/>
                  <a:pt x="8399417" y="2387600"/>
                </a:cubicBezTo>
                <a:cubicBezTo>
                  <a:pt x="8210677" y="2366319"/>
                  <a:pt x="8137592" y="2379713"/>
                  <a:pt x="7929154" y="2387600"/>
                </a:cubicBezTo>
                <a:cubicBezTo>
                  <a:pt x="7720716" y="2395487"/>
                  <a:pt x="7456390" y="2407012"/>
                  <a:pt x="7093131" y="2387600"/>
                </a:cubicBezTo>
                <a:cubicBezTo>
                  <a:pt x="6729872" y="2368188"/>
                  <a:pt x="6711895" y="2391218"/>
                  <a:pt x="6439989" y="2387600"/>
                </a:cubicBezTo>
                <a:cubicBezTo>
                  <a:pt x="6168083" y="2383982"/>
                  <a:pt x="6136668" y="2370202"/>
                  <a:pt x="5969726" y="2387600"/>
                </a:cubicBezTo>
                <a:cubicBezTo>
                  <a:pt x="5802784" y="2404998"/>
                  <a:pt x="5556319" y="2386062"/>
                  <a:pt x="5316583" y="2387600"/>
                </a:cubicBezTo>
                <a:cubicBezTo>
                  <a:pt x="5076847" y="2389138"/>
                  <a:pt x="5094714" y="2406091"/>
                  <a:pt x="4937760" y="2387600"/>
                </a:cubicBezTo>
                <a:cubicBezTo>
                  <a:pt x="4780806" y="2369109"/>
                  <a:pt x="4701820" y="2377985"/>
                  <a:pt x="4558937" y="2387600"/>
                </a:cubicBezTo>
                <a:cubicBezTo>
                  <a:pt x="4416054" y="2397215"/>
                  <a:pt x="4229343" y="2365658"/>
                  <a:pt x="3905794" y="2387600"/>
                </a:cubicBezTo>
                <a:cubicBezTo>
                  <a:pt x="3582245" y="2409542"/>
                  <a:pt x="3552952" y="2373882"/>
                  <a:pt x="3435531" y="2387600"/>
                </a:cubicBezTo>
                <a:cubicBezTo>
                  <a:pt x="3318110" y="2401318"/>
                  <a:pt x="2945578" y="2357858"/>
                  <a:pt x="2690949" y="2387600"/>
                </a:cubicBezTo>
                <a:cubicBezTo>
                  <a:pt x="2436320" y="2417342"/>
                  <a:pt x="2385271" y="2373400"/>
                  <a:pt x="2220686" y="2387600"/>
                </a:cubicBezTo>
                <a:cubicBezTo>
                  <a:pt x="2056101" y="2401800"/>
                  <a:pt x="1701006" y="2376336"/>
                  <a:pt x="1476103" y="2387600"/>
                </a:cubicBezTo>
                <a:cubicBezTo>
                  <a:pt x="1251200" y="2398864"/>
                  <a:pt x="1190403" y="2403074"/>
                  <a:pt x="1097280" y="2387600"/>
                </a:cubicBezTo>
                <a:cubicBezTo>
                  <a:pt x="1004157" y="2372126"/>
                  <a:pt x="453809" y="2423251"/>
                  <a:pt x="0" y="2387600"/>
                </a:cubicBezTo>
                <a:cubicBezTo>
                  <a:pt x="13593" y="2194014"/>
                  <a:pt x="-15196" y="2097640"/>
                  <a:pt x="0" y="1838452"/>
                </a:cubicBezTo>
                <a:cubicBezTo>
                  <a:pt x="15196" y="1579264"/>
                  <a:pt x="-15136" y="1447395"/>
                  <a:pt x="0" y="1193800"/>
                </a:cubicBezTo>
                <a:cubicBezTo>
                  <a:pt x="15136" y="940205"/>
                  <a:pt x="-13193" y="793517"/>
                  <a:pt x="0" y="620776"/>
                </a:cubicBezTo>
                <a:cubicBezTo>
                  <a:pt x="13193" y="448035"/>
                  <a:pt x="-4459" y="188837"/>
                  <a:pt x="0" y="0"/>
                </a:cubicBezTo>
                <a:close/>
              </a:path>
            </a:pathLst>
          </a:custGeom>
          <a:ln w="50800">
            <a:solidFill>
              <a:schemeClr val="bg1"/>
            </a:solidFill>
            <a:extLst>
              <a:ext uri="{C807C97D-BFC1-408E-A445-0C87EB9F89A2}">
                <ask:lineSketchStyleProps xmlns:ask="http://schemas.microsoft.com/office/drawing/2018/sketchyshapes" sd="1219033472">
                  <ask:type>
                    <ask:lineSketchFreehand/>
                  </ask:type>
                </ask:lineSketchStyleProps>
              </a:ext>
            </a:extLst>
          </a:ln>
        </p:spPr>
        <p:txBody>
          <a:bodyPr/>
          <a:lstStyle/>
          <a:p>
            <a:r>
              <a:rPr lang="en-US" dirty="0">
                <a:solidFill>
                  <a:schemeClr val="bg1"/>
                </a:solidFill>
              </a:rPr>
              <a:t>Bison on the Prairie</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17259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A5AB2-0233-8735-8C6B-4E3CADBB8FA5}"/>
              </a:ext>
            </a:extLst>
          </p:cNvPr>
          <p:cNvSpPr>
            <a:spLocks noGrp="1"/>
          </p:cNvSpPr>
          <p:nvPr>
            <p:ph type="title"/>
          </p:nvPr>
        </p:nvSpPr>
        <p:spPr>
          <a:xfrm>
            <a:off x="1902940" y="365125"/>
            <a:ext cx="9450859" cy="1325563"/>
          </a:xfrm>
        </p:spPr>
        <p:txBody>
          <a:bodyPr>
            <a:normAutofit/>
          </a:bodyPr>
          <a:lstStyle/>
          <a:p>
            <a:r>
              <a:rPr lang="en-US" sz="4000" dirty="0">
                <a:solidFill>
                  <a:schemeClr val="accent1">
                    <a:lumMod val="50000"/>
                  </a:schemeClr>
                </a:solidFill>
                <a:hlinkClick r:id="rId3"/>
              </a:rPr>
              <a:t>Watch a video of the migrating Monarch butterflies in the bison area of Konza Prairie</a:t>
            </a:r>
            <a:endParaRPr lang="en-US" sz="4000" dirty="0">
              <a:solidFill>
                <a:schemeClr val="accent1">
                  <a:lumMod val="50000"/>
                </a:schemeClr>
              </a:solidFill>
            </a:endParaRPr>
          </a:p>
        </p:txBody>
      </p:sp>
      <p:sp>
        <p:nvSpPr>
          <p:cNvPr id="4" name="TextBox 3">
            <a:extLst>
              <a:ext uri="{FF2B5EF4-FFF2-40B4-BE49-F238E27FC236}">
                <a16:creationId xmlns:a16="http://schemas.microsoft.com/office/drawing/2014/main" id="{5E960E42-93D4-EF65-B0BC-1FF5F7F5BE9E}"/>
              </a:ext>
            </a:extLst>
          </p:cNvPr>
          <p:cNvSpPr txBox="1"/>
          <p:nvPr/>
        </p:nvSpPr>
        <p:spPr>
          <a:xfrm>
            <a:off x="838201" y="365125"/>
            <a:ext cx="914400" cy="707886"/>
          </a:xfrm>
          <a:prstGeom prst="rect">
            <a:avLst/>
          </a:prstGeom>
          <a:noFill/>
        </p:spPr>
        <p:txBody>
          <a:bodyPr wrap="square" rtlCol="0">
            <a:spAutoFit/>
          </a:bodyPr>
          <a:lstStyle/>
          <a:p>
            <a:r>
              <a:rPr lang="en-US" sz="4000" b="1" dirty="0">
                <a:solidFill>
                  <a:schemeClr val="accent5">
                    <a:lumMod val="50000"/>
                  </a:schemeClr>
                </a:solidFill>
                <a:latin typeface="+mj-lt"/>
              </a:rPr>
              <a:t>9.</a:t>
            </a:r>
          </a:p>
        </p:txBody>
      </p:sp>
    </p:spTree>
    <p:extLst>
      <p:ext uri="{BB962C8B-B14F-4D97-AF65-F5344CB8AC3E}">
        <p14:creationId xmlns:p14="http://schemas.microsoft.com/office/powerpoint/2010/main" val="298645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2C8DF3-49AA-6299-2ABD-CD680D52F3B1}"/>
              </a:ext>
            </a:extLst>
          </p:cNvPr>
          <p:cNvSpPr txBox="1"/>
          <p:nvPr/>
        </p:nvSpPr>
        <p:spPr>
          <a:xfrm>
            <a:off x="838201" y="365125"/>
            <a:ext cx="914400" cy="707886"/>
          </a:xfrm>
          <a:prstGeom prst="rect">
            <a:avLst/>
          </a:prstGeom>
          <a:noFill/>
        </p:spPr>
        <p:txBody>
          <a:bodyPr wrap="square" rtlCol="0">
            <a:spAutoFit/>
          </a:bodyPr>
          <a:lstStyle/>
          <a:p>
            <a:r>
              <a:rPr lang="en-US" sz="4000" b="1" dirty="0">
                <a:solidFill>
                  <a:schemeClr val="accent5">
                    <a:lumMod val="50000"/>
                  </a:schemeClr>
                </a:solidFill>
                <a:latin typeface="+mj-lt"/>
              </a:rPr>
              <a:t>10.</a:t>
            </a:r>
          </a:p>
        </p:txBody>
      </p:sp>
      <p:grpSp>
        <p:nvGrpSpPr>
          <p:cNvPr id="6" name="Group 5">
            <a:extLst>
              <a:ext uri="{FF2B5EF4-FFF2-40B4-BE49-F238E27FC236}">
                <a16:creationId xmlns:a16="http://schemas.microsoft.com/office/drawing/2014/main" id="{60EC5AA4-6690-E74C-636F-20D76EC17220}"/>
              </a:ext>
            </a:extLst>
          </p:cNvPr>
          <p:cNvGrpSpPr/>
          <p:nvPr/>
        </p:nvGrpSpPr>
        <p:grpSpPr>
          <a:xfrm>
            <a:off x="2038865" y="456565"/>
            <a:ext cx="9314935" cy="3170099"/>
            <a:chOff x="5252862" y="4790964"/>
            <a:chExt cx="10055594" cy="3170099"/>
          </a:xfrm>
          <a:solidFill>
            <a:schemeClr val="accent2">
              <a:lumMod val="40000"/>
              <a:lumOff val="60000"/>
            </a:schemeClr>
          </a:solidFill>
        </p:grpSpPr>
        <p:sp>
          <p:nvSpPr>
            <p:cNvPr id="7" name="TextBox 6">
              <a:extLst>
                <a:ext uri="{FF2B5EF4-FFF2-40B4-BE49-F238E27FC236}">
                  <a16:creationId xmlns:a16="http://schemas.microsoft.com/office/drawing/2014/main" id="{EE6F420B-B6A2-6343-409A-556AFF0FDA18}"/>
                </a:ext>
              </a:extLst>
            </p:cNvPr>
            <p:cNvSpPr txBox="1"/>
            <p:nvPr/>
          </p:nvSpPr>
          <p:spPr>
            <a:xfrm>
              <a:off x="7139836" y="4790964"/>
              <a:ext cx="8168620" cy="3170099"/>
            </a:xfrm>
            <a:prstGeom prst="rect">
              <a:avLst/>
            </a:prstGeom>
            <a:solidFill>
              <a:schemeClr val="bg1">
                <a:lumMod val="85000"/>
              </a:schemeClr>
            </a:solidFill>
          </p:spPr>
          <p:txBody>
            <a:bodyPr wrap="square" rtlCol="0">
              <a:spAutoFit/>
            </a:bodyPr>
            <a:lstStyle/>
            <a:p>
              <a:r>
                <a:rPr lang="en-US" sz="4000" b="1" dirty="0">
                  <a:solidFill>
                    <a:schemeClr val="accent1">
                      <a:lumMod val="75000"/>
                    </a:schemeClr>
                  </a:solidFill>
                  <a:latin typeface="+mj-lt"/>
                </a:rPr>
                <a:t>Do you think the bison help or hurt the prairie?</a:t>
              </a:r>
            </a:p>
            <a:p>
              <a:endParaRPr lang="en-US" sz="4000" b="1" dirty="0">
                <a:solidFill>
                  <a:schemeClr val="accent1">
                    <a:lumMod val="75000"/>
                  </a:schemeClr>
                </a:solidFill>
                <a:latin typeface="+mj-lt"/>
              </a:endParaRPr>
            </a:p>
            <a:p>
              <a:r>
                <a:rPr lang="en-US" sz="4000" b="1" dirty="0">
                  <a:solidFill>
                    <a:schemeClr val="accent1">
                      <a:lumMod val="75000"/>
                    </a:schemeClr>
                  </a:solidFill>
                  <a:latin typeface="+mj-lt"/>
                </a:rPr>
                <a:t>How do bison help or hurt the prairie?</a:t>
              </a:r>
            </a:p>
          </p:txBody>
        </p:sp>
        <p:pic>
          <p:nvPicPr>
            <p:cNvPr id="8" name="Picture 7" descr="A picture containing clipart&#10;&#10;Description automatically generated">
              <a:extLst>
                <a:ext uri="{FF2B5EF4-FFF2-40B4-BE49-F238E27FC236}">
                  <a16:creationId xmlns:a16="http://schemas.microsoft.com/office/drawing/2014/main" id="{A2EC908E-9EA1-7E10-AFE4-43AE9BCD68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2862" y="4824724"/>
              <a:ext cx="1742596" cy="1363771"/>
            </a:xfrm>
            <a:prstGeom prst="rect">
              <a:avLst/>
            </a:prstGeom>
            <a:grpFill/>
          </p:spPr>
        </p:pic>
      </p:grpSp>
    </p:spTree>
    <p:extLst>
      <p:ext uri="{BB962C8B-B14F-4D97-AF65-F5344CB8AC3E}">
        <p14:creationId xmlns:p14="http://schemas.microsoft.com/office/powerpoint/2010/main" val="7085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4E318C-EEDC-953F-14E1-DA0612454C7A}"/>
              </a:ext>
            </a:extLst>
          </p:cNvPr>
          <p:cNvGrpSpPr/>
          <p:nvPr/>
        </p:nvGrpSpPr>
        <p:grpSpPr>
          <a:xfrm>
            <a:off x="1438532" y="1058731"/>
            <a:ext cx="9314935" cy="3170099"/>
            <a:chOff x="5252862" y="4790964"/>
            <a:chExt cx="10055594" cy="3170099"/>
          </a:xfrm>
          <a:solidFill>
            <a:schemeClr val="accent2">
              <a:lumMod val="40000"/>
              <a:lumOff val="60000"/>
            </a:schemeClr>
          </a:solidFill>
        </p:grpSpPr>
        <p:sp>
          <p:nvSpPr>
            <p:cNvPr id="5" name="TextBox 4">
              <a:extLst>
                <a:ext uri="{FF2B5EF4-FFF2-40B4-BE49-F238E27FC236}">
                  <a16:creationId xmlns:a16="http://schemas.microsoft.com/office/drawing/2014/main" id="{1DD139A2-C4F5-88E8-4AFA-6FE45198F037}"/>
                </a:ext>
              </a:extLst>
            </p:cNvPr>
            <p:cNvSpPr txBox="1"/>
            <p:nvPr/>
          </p:nvSpPr>
          <p:spPr>
            <a:xfrm>
              <a:off x="7139836" y="4790964"/>
              <a:ext cx="8168620" cy="3170099"/>
            </a:xfrm>
            <a:prstGeom prst="rect">
              <a:avLst/>
            </a:prstGeom>
            <a:solidFill>
              <a:schemeClr val="bg1">
                <a:lumMod val="85000"/>
              </a:schemeClr>
            </a:solidFill>
          </p:spPr>
          <p:txBody>
            <a:bodyPr wrap="square" rtlCol="0">
              <a:spAutoFit/>
            </a:bodyPr>
            <a:lstStyle/>
            <a:p>
              <a:r>
                <a:rPr lang="en-US" sz="4000" b="1" dirty="0">
                  <a:solidFill>
                    <a:schemeClr val="accent1">
                      <a:lumMod val="75000"/>
                    </a:schemeClr>
                  </a:solidFill>
                  <a:latin typeface="+mj-lt"/>
                </a:rPr>
                <a:t>Did you know… there is one animal on the prairie that eats more grass than the bison?  </a:t>
              </a:r>
            </a:p>
            <a:p>
              <a:endParaRPr lang="en-US" sz="4000" b="1" dirty="0">
                <a:solidFill>
                  <a:schemeClr val="accent1">
                    <a:lumMod val="75000"/>
                  </a:schemeClr>
                </a:solidFill>
                <a:latin typeface="+mj-lt"/>
              </a:endParaRPr>
            </a:p>
            <a:p>
              <a:r>
                <a:rPr lang="en-US" sz="4000" b="1" dirty="0">
                  <a:solidFill>
                    <a:schemeClr val="accent1">
                      <a:lumMod val="75000"/>
                    </a:schemeClr>
                  </a:solidFill>
                  <a:latin typeface="+mj-lt"/>
                </a:rPr>
                <a:t>Who do you think that might be? </a:t>
              </a:r>
            </a:p>
          </p:txBody>
        </p:sp>
        <p:pic>
          <p:nvPicPr>
            <p:cNvPr id="6" name="Picture 5" descr="A picture containing clipart&#10;&#10;Description automatically generated">
              <a:extLst>
                <a:ext uri="{FF2B5EF4-FFF2-40B4-BE49-F238E27FC236}">
                  <a16:creationId xmlns:a16="http://schemas.microsoft.com/office/drawing/2014/main" id="{E124AAF6-E5F0-E513-BD9A-E001E23E33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2862" y="4824724"/>
              <a:ext cx="1742596" cy="1363771"/>
            </a:xfrm>
            <a:prstGeom prst="rect">
              <a:avLst/>
            </a:prstGeom>
            <a:grpFill/>
          </p:spPr>
        </p:pic>
      </p:grpSp>
      <p:sp>
        <p:nvSpPr>
          <p:cNvPr id="9" name="TextBox 8">
            <a:extLst>
              <a:ext uri="{FF2B5EF4-FFF2-40B4-BE49-F238E27FC236}">
                <a16:creationId xmlns:a16="http://schemas.microsoft.com/office/drawing/2014/main" id="{A0D7FCB8-DE1F-1BDD-5804-057FE29D2773}"/>
              </a:ext>
            </a:extLst>
          </p:cNvPr>
          <p:cNvSpPr txBox="1"/>
          <p:nvPr/>
        </p:nvSpPr>
        <p:spPr>
          <a:xfrm>
            <a:off x="457261" y="1077006"/>
            <a:ext cx="914400" cy="707886"/>
          </a:xfrm>
          <a:prstGeom prst="rect">
            <a:avLst/>
          </a:prstGeom>
          <a:noFill/>
        </p:spPr>
        <p:txBody>
          <a:bodyPr wrap="square" rtlCol="0">
            <a:spAutoFit/>
          </a:bodyPr>
          <a:lstStyle/>
          <a:p>
            <a:r>
              <a:rPr lang="en-US" sz="4000" b="1" dirty="0">
                <a:solidFill>
                  <a:schemeClr val="accent5">
                    <a:lumMod val="50000"/>
                  </a:schemeClr>
                </a:solidFill>
                <a:latin typeface="+mj-lt"/>
              </a:rPr>
              <a:t>11.</a:t>
            </a:r>
          </a:p>
        </p:txBody>
      </p:sp>
      <p:pic>
        <p:nvPicPr>
          <p:cNvPr id="11" name="Picture 10">
            <a:extLst>
              <a:ext uri="{FF2B5EF4-FFF2-40B4-BE49-F238E27FC236}">
                <a16:creationId xmlns:a16="http://schemas.microsoft.com/office/drawing/2014/main" id="{9A7D1D56-83B9-8B18-1824-65DEB5A8332B}"/>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3785576" y="3133492"/>
            <a:ext cx="6368831" cy="3724508"/>
          </a:xfrm>
          <a:prstGeom prst="rect">
            <a:avLst/>
          </a:prstGeom>
        </p:spPr>
      </p:pic>
    </p:spTree>
    <p:extLst>
      <p:ext uri="{BB962C8B-B14F-4D97-AF65-F5344CB8AC3E}">
        <p14:creationId xmlns:p14="http://schemas.microsoft.com/office/powerpoint/2010/main" val="67256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594848-C19F-DDDE-36C1-1212B9EFB55B}"/>
              </a:ext>
            </a:extLst>
          </p:cNvPr>
          <p:cNvSpPr>
            <a:spLocks noGrp="1"/>
          </p:cNvSpPr>
          <p:nvPr>
            <p:ph type="title"/>
          </p:nvPr>
        </p:nvSpPr>
        <p:spPr>
          <a:xfrm>
            <a:off x="497541" y="1643367"/>
            <a:ext cx="3822189" cy="1899912"/>
          </a:xfrm>
        </p:spPr>
        <p:txBody>
          <a:bodyPr vert="horz" lIns="91440" tIns="45720" rIns="91440" bIns="45720" rtlCol="0" anchor="ctr">
            <a:normAutofit/>
          </a:bodyPr>
          <a:lstStyle/>
          <a:p>
            <a:r>
              <a:rPr lang="en-US" sz="4000" dirty="0">
                <a:solidFill>
                  <a:schemeClr val="accent1">
                    <a:lumMod val="50000"/>
                  </a:schemeClr>
                </a:solidFill>
              </a:rPr>
              <a:t>Next, we look at the grasses of the prairie!</a:t>
            </a:r>
          </a:p>
        </p:txBody>
      </p:sp>
      <p:sp>
        <p:nvSpPr>
          <p:cNvPr id="4" name="TextBox 3">
            <a:extLst>
              <a:ext uri="{FF2B5EF4-FFF2-40B4-BE49-F238E27FC236}">
                <a16:creationId xmlns:a16="http://schemas.microsoft.com/office/drawing/2014/main" id="{4781C997-CB20-7C4C-74BB-A704D6494437}"/>
              </a:ext>
            </a:extLst>
          </p:cNvPr>
          <p:cNvSpPr txBox="1"/>
          <p:nvPr/>
        </p:nvSpPr>
        <p:spPr>
          <a:xfrm>
            <a:off x="425823" y="721942"/>
            <a:ext cx="3822189" cy="3742762"/>
          </a:xfrm>
          <a:prstGeom prst="rect">
            <a:avLst/>
          </a:prstGeom>
        </p:spPr>
        <p:txBody>
          <a:bodyPr vert="horz" lIns="91440" tIns="45720" rIns="91440" bIns="45720" rtlCol="0">
            <a:normAutofit/>
          </a:bodyPr>
          <a:lstStyle/>
          <a:p>
            <a:pPr>
              <a:lnSpc>
                <a:spcPct val="90000"/>
              </a:lnSpc>
              <a:spcAft>
                <a:spcPts val="600"/>
              </a:spcAft>
            </a:pPr>
            <a:r>
              <a:rPr lang="en-US" sz="4000" b="1" dirty="0">
                <a:solidFill>
                  <a:schemeClr val="accent1">
                    <a:lumMod val="50000"/>
                  </a:schemeClr>
                </a:solidFill>
                <a:latin typeface="+mj-lt"/>
              </a:rPr>
              <a:t>12.</a:t>
            </a:r>
          </a:p>
        </p:txBody>
      </p:sp>
    </p:spTree>
    <p:extLst>
      <p:ext uri="{BB962C8B-B14F-4D97-AF65-F5344CB8AC3E}">
        <p14:creationId xmlns:p14="http://schemas.microsoft.com/office/powerpoint/2010/main" val="357291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Logo, company name&#10;&#10;Description automatically generated">
            <a:extLst>
              <a:ext uri="{FF2B5EF4-FFF2-40B4-BE49-F238E27FC236}">
                <a16:creationId xmlns:a16="http://schemas.microsoft.com/office/drawing/2014/main" id="{21017BF0-0A93-956F-F48A-3A509CE1C5D7}"/>
              </a:ext>
            </a:extLst>
          </p:cNvPr>
          <p:cNvPicPr>
            <a:picLocks noChangeAspect="1"/>
          </p:cNvPicPr>
          <p:nvPr/>
        </p:nvPicPr>
        <p:blipFill>
          <a:blip r:embed="rId3"/>
          <a:stretch>
            <a:fillRect/>
          </a:stretch>
        </p:blipFill>
        <p:spPr>
          <a:xfrm>
            <a:off x="411482" y="1874632"/>
            <a:ext cx="6702552" cy="4256120"/>
          </a:xfrm>
          <a:prstGeom prst="rect">
            <a:avLst/>
          </a:prstGeom>
        </p:spPr>
      </p:pic>
      <p:sp>
        <p:nvSpPr>
          <p:cNvPr id="12" name="Content Placeholder 11">
            <a:extLst>
              <a:ext uri="{FF2B5EF4-FFF2-40B4-BE49-F238E27FC236}">
                <a16:creationId xmlns:a16="http://schemas.microsoft.com/office/drawing/2014/main" id="{A1E3DFAB-6E99-F7BD-C114-64D117AFFA48}"/>
              </a:ext>
            </a:extLst>
          </p:cNvPr>
          <p:cNvSpPr>
            <a:spLocks noGrp="1"/>
          </p:cNvSpPr>
          <p:nvPr>
            <p:ph idx="1"/>
          </p:nvPr>
        </p:nvSpPr>
        <p:spPr>
          <a:xfrm>
            <a:off x="7938752" y="2020824"/>
            <a:ext cx="3455097" cy="3959352"/>
          </a:xfrm>
        </p:spPr>
        <p:txBody>
          <a:bodyPr anchor="ctr">
            <a:normAutofit/>
          </a:bodyPr>
          <a:lstStyle/>
          <a:p>
            <a:pPr marL="0" indent="0" algn="r">
              <a:lnSpc>
                <a:spcPct val="100000"/>
              </a:lnSpc>
              <a:buNone/>
            </a:pPr>
            <a:endParaRPr lang="en-US" sz="1400" dirty="0">
              <a:latin typeface="+mj-lt"/>
            </a:endParaRPr>
          </a:p>
          <a:p>
            <a:pPr marL="0" indent="0" algn="r">
              <a:lnSpc>
                <a:spcPct val="100000"/>
              </a:lnSpc>
              <a:buNone/>
            </a:pPr>
            <a:endParaRPr lang="en-US" sz="1400" dirty="0">
              <a:latin typeface="+mj-lt"/>
            </a:endParaRPr>
          </a:p>
          <a:p>
            <a:pPr marL="0" indent="0" algn="r">
              <a:lnSpc>
                <a:spcPct val="100000"/>
              </a:lnSpc>
              <a:buNone/>
            </a:pPr>
            <a:endParaRPr lang="en-US" sz="1400" dirty="0">
              <a:latin typeface="+mj-lt"/>
            </a:endParaRPr>
          </a:p>
          <a:p>
            <a:pPr marL="0" indent="0" algn="r">
              <a:lnSpc>
                <a:spcPct val="100000"/>
              </a:lnSpc>
              <a:buNone/>
            </a:pPr>
            <a:endParaRPr lang="en-US" sz="1400" dirty="0">
              <a:latin typeface="+mj-lt"/>
            </a:endParaRPr>
          </a:p>
          <a:p>
            <a:pPr marL="0" indent="0" algn="r">
              <a:lnSpc>
                <a:spcPct val="100000"/>
              </a:lnSpc>
              <a:buNone/>
            </a:pPr>
            <a:endParaRPr lang="en-US" sz="1400" dirty="0">
              <a:latin typeface="+mj-lt"/>
            </a:endParaRPr>
          </a:p>
          <a:p>
            <a:pPr marL="0" indent="0" algn="r">
              <a:lnSpc>
                <a:spcPct val="100000"/>
              </a:lnSpc>
              <a:buNone/>
            </a:pPr>
            <a:endParaRPr lang="en-US" sz="1400" dirty="0">
              <a:latin typeface="+mj-lt"/>
            </a:endParaRPr>
          </a:p>
          <a:p>
            <a:pPr marL="0" indent="0" algn="r">
              <a:lnSpc>
                <a:spcPct val="100000"/>
              </a:lnSpc>
              <a:buNone/>
            </a:pPr>
            <a:r>
              <a:rPr lang="en-US" sz="1400" dirty="0">
                <a:latin typeface="+mj-lt"/>
              </a:rPr>
              <a:t>Author:</a:t>
            </a:r>
          </a:p>
          <a:p>
            <a:pPr marL="0" indent="0" algn="r">
              <a:lnSpc>
                <a:spcPct val="100000"/>
              </a:lnSpc>
              <a:spcBef>
                <a:spcPts val="0"/>
              </a:spcBef>
              <a:buNone/>
            </a:pPr>
            <a:endParaRPr lang="en-US" sz="1400" dirty="0">
              <a:latin typeface="+mj-lt"/>
            </a:endParaRPr>
          </a:p>
          <a:p>
            <a:pPr marL="0" indent="0" algn="r">
              <a:lnSpc>
                <a:spcPct val="100000"/>
              </a:lnSpc>
              <a:spcBef>
                <a:spcPts val="0"/>
              </a:spcBef>
              <a:buNone/>
            </a:pPr>
            <a:r>
              <a:rPr lang="en-US" sz="1400" dirty="0">
                <a:latin typeface="+mj-lt"/>
              </a:rPr>
              <a:t>Jill Haukos</a:t>
            </a:r>
          </a:p>
          <a:p>
            <a:pPr marL="0" indent="0" algn="r">
              <a:lnSpc>
                <a:spcPct val="100000"/>
              </a:lnSpc>
              <a:spcBef>
                <a:spcPts val="0"/>
              </a:spcBef>
              <a:buNone/>
            </a:pPr>
            <a:r>
              <a:rPr lang="en-US" sz="1400" dirty="0">
                <a:latin typeface="+mj-lt"/>
              </a:rPr>
              <a:t>Konza Environmental Education Program</a:t>
            </a:r>
          </a:p>
          <a:p>
            <a:pPr marL="0" indent="0" algn="r">
              <a:lnSpc>
                <a:spcPct val="100000"/>
              </a:lnSpc>
              <a:spcBef>
                <a:spcPts val="0"/>
              </a:spcBef>
              <a:buNone/>
            </a:pPr>
            <a:r>
              <a:rPr lang="en-US" sz="1400" dirty="0">
                <a:latin typeface="+mj-lt"/>
              </a:rPr>
              <a:t>Konza Prairie Biological Station</a:t>
            </a:r>
          </a:p>
          <a:p>
            <a:pPr marL="0" indent="0" algn="r">
              <a:lnSpc>
                <a:spcPct val="100000"/>
              </a:lnSpc>
              <a:spcBef>
                <a:spcPts val="0"/>
              </a:spcBef>
              <a:buNone/>
            </a:pPr>
            <a:r>
              <a:rPr lang="en-US" sz="1400" dirty="0">
                <a:latin typeface="+mj-lt"/>
              </a:rPr>
              <a:t>Manhattan, KS</a:t>
            </a:r>
          </a:p>
          <a:p>
            <a:pPr marL="0" indent="0" algn="r">
              <a:lnSpc>
                <a:spcPct val="100000"/>
              </a:lnSpc>
              <a:spcBef>
                <a:spcPts val="0"/>
              </a:spcBef>
              <a:buNone/>
            </a:pPr>
            <a:r>
              <a:rPr lang="en-US" sz="1400" dirty="0">
                <a:latin typeface="+mj-lt"/>
              </a:rPr>
              <a:t>© 2023</a:t>
            </a:r>
          </a:p>
        </p:txBody>
      </p:sp>
    </p:spTree>
    <p:extLst>
      <p:ext uri="{BB962C8B-B14F-4D97-AF65-F5344CB8AC3E}">
        <p14:creationId xmlns:p14="http://schemas.microsoft.com/office/powerpoint/2010/main" val="42832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grass, outdoor, field, sky&#10;&#10;Description automatically generated">
            <a:extLst>
              <a:ext uri="{FF2B5EF4-FFF2-40B4-BE49-F238E27FC236}">
                <a16:creationId xmlns:a16="http://schemas.microsoft.com/office/drawing/2014/main" id="{FE14BD4E-D85D-C26E-C752-952B0F5452F8}"/>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504" y="5764"/>
            <a:ext cx="12191980" cy="6856718"/>
          </a:xfrm>
          <a:prstGeom prst="rect">
            <a:avLst/>
          </a:prstGeom>
        </p:spPr>
      </p:pic>
      <p:sp>
        <p:nvSpPr>
          <p:cNvPr id="6" name="TextBox 5">
            <a:extLst>
              <a:ext uri="{FF2B5EF4-FFF2-40B4-BE49-F238E27FC236}">
                <a16:creationId xmlns:a16="http://schemas.microsoft.com/office/drawing/2014/main" id="{FAFD29B2-7D4B-808F-78E9-E1EE324B0DDD}"/>
              </a:ext>
            </a:extLst>
          </p:cNvPr>
          <p:cNvSpPr txBox="1"/>
          <p:nvPr/>
        </p:nvSpPr>
        <p:spPr>
          <a:xfrm>
            <a:off x="4437529" y="3936717"/>
            <a:ext cx="7278130" cy="2123658"/>
          </a:xfrm>
          <a:prstGeom prst="rect">
            <a:avLst/>
          </a:prstGeom>
          <a:noFill/>
        </p:spPr>
        <p:txBody>
          <a:bodyPr wrap="square" rtlCol="0">
            <a:spAutoFit/>
          </a:bodyPr>
          <a:lstStyle/>
          <a:p>
            <a:pPr algn="ctr"/>
            <a:r>
              <a:rPr lang="en-US" sz="4400" dirty="0">
                <a:solidFill>
                  <a:schemeClr val="bg1"/>
                </a:solidFill>
              </a:rPr>
              <a:t>Bison! </a:t>
            </a:r>
          </a:p>
          <a:p>
            <a:pPr algn="ctr"/>
            <a:r>
              <a:rPr lang="en-US" sz="4400" dirty="0">
                <a:solidFill>
                  <a:schemeClr val="bg1"/>
                </a:solidFill>
              </a:rPr>
              <a:t>They’re fun and important parts of the prairie.</a:t>
            </a:r>
          </a:p>
        </p:txBody>
      </p:sp>
      <p:sp>
        <p:nvSpPr>
          <p:cNvPr id="7" name="TextBox 6">
            <a:extLst>
              <a:ext uri="{FF2B5EF4-FFF2-40B4-BE49-F238E27FC236}">
                <a16:creationId xmlns:a16="http://schemas.microsoft.com/office/drawing/2014/main" id="{6A35B0CD-FCE6-8966-37D1-1058068924E4}"/>
              </a:ext>
            </a:extLst>
          </p:cNvPr>
          <p:cNvSpPr txBox="1"/>
          <p:nvPr/>
        </p:nvSpPr>
        <p:spPr>
          <a:xfrm>
            <a:off x="568411" y="444843"/>
            <a:ext cx="914400" cy="707886"/>
          </a:xfrm>
          <a:prstGeom prst="rect">
            <a:avLst/>
          </a:prstGeom>
          <a:noFill/>
        </p:spPr>
        <p:txBody>
          <a:bodyPr wrap="square" rtlCol="0">
            <a:spAutoFit/>
          </a:bodyPr>
          <a:lstStyle/>
          <a:p>
            <a:r>
              <a:rPr lang="en-US" sz="4000" b="1" dirty="0">
                <a:solidFill>
                  <a:schemeClr val="accent5">
                    <a:lumMod val="50000"/>
                  </a:schemeClr>
                </a:solidFill>
              </a:rPr>
              <a:t>1.</a:t>
            </a:r>
          </a:p>
        </p:txBody>
      </p:sp>
    </p:spTree>
    <p:extLst>
      <p:ext uri="{BB962C8B-B14F-4D97-AF65-F5344CB8AC3E}">
        <p14:creationId xmlns:p14="http://schemas.microsoft.com/office/powerpoint/2010/main" val="242755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1D95-ADF5-6192-77BF-CEFD330AA715}"/>
              </a:ext>
            </a:extLst>
          </p:cNvPr>
          <p:cNvSpPr>
            <a:spLocks noGrp="1"/>
          </p:cNvSpPr>
          <p:nvPr>
            <p:ph type="ctrTitle"/>
          </p:nvPr>
        </p:nvSpPr>
        <p:spPr>
          <a:xfrm>
            <a:off x="1775460" y="3922713"/>
            <a:ext cx="9144000" cy="2387600"/>
          </a:xfrm>
          <a:custGeom>
            <a:avLst/>
            <a:gdLst>
              <a:gd name="connsiteX0" fmla="*/ 0 w 9144000"/>
              <a:gd name="connsiteY0" fmla="*/ 0 h 2387600"/>
              <a:gd name="connsiteX1" fmla="*/ 470263 w 9144000"/>
              <a:gd name="connsiteY1" fmla="*/ 0 h 2387600"/>
              <a:gd name="connsiteX2" fmla="*/ 1123406 w 9144000"/>
              <a:gd name="connsiteY2" fmla="*/ 0 h 2387600"/>
              <a:gd name="connsiteX3" fmla="*/ 1867989 w 9144000"/>
              <a:gd name="connsiteY3" fmla="*/ 0 h 2387600"/>
              <a:gd name="connsiteX4" fmla="*/ 2246811 w 9144000"/>
              <a:gd name="connsiteY4" fmla="*/ 0 h 2387600"/>
              <a:gd name="connsiteX5" fmla="*/ 2625634 w 9144000"/>
              <a:gd name="connsiteY5" fmla="*/ 0 h 2387600"/>
              <a:gd name="connsiteX6" fmla="*/ 3461657 w 9144000"/>
              <a:gd name="connsiteY6" fmla="*/ 0 h 2387600"/>
              <a:gd name="connsiteX7" fmla="*/ 4114800 w 9144000"/>
              <a:gd name="connsiteY7" fmla="*/ 0 h 2387600"/>
              <a:gd name="connsiteX8" fmla="*/ 4493623 w 9144000"/>
              <a:gd name="connsiteY8" fmla="*/ 0 h 2387600"/>
              <a:gd name="connsiteX9" fmla="*/ 5146766 w 9144000"/>
              <a:gd name="connsiteY9" fmla="*/ 0 h 2387600"/>
              <a:gd name="connsiteX10" fmla="*/ 5982789 w 9144000"/>
              <a:gd name="connsiteY10" fmla="*/ 0 h 2387600"/>
              <a:gd name="connsiteX11" fmla="*/ 6544491 w 9144000"/>
              <a:gd name="connsiteY11" fmla="*/ 0 h 2387600"/>
              <a:gd name="connsiteX12" fmla="*/ 7106194 w 9144000"/>
              <a:gd name="connsiteY12" fmla="*/ 0 h 2387600"/>
              <a:gd name="connsiteX13" fmla="*/ 7759337 w 9144000"/>
              <a:gd name="connsiteY13" fmla="*/ 0 h 2387600"/>
              <a:gd name="connsiteX14" fmla="*/ 8503920 w 9144000"/>
              <a:gd name="connsiteY14" fmla="*/ 0 h 2387600"/>
              <a:gd name="connsiteX15" fmla="*/ 9144000 w 9144000"/>
              <a:gd name="connsiteY15" fmla="*/ 0 h 2387600"/>
              <a:gd name="connsiteX16" fmla="*/ 9144000 w 9144000"/>
              <a:gd name="connsiteY16" fmla="*/ 620776 h 2387600"/>
              <a:gd name="connsiteX17" fmla="*/ 9144000 w 9144000"/>
              <a:gd name="connsiteY17" fmla="*/ 1193800 h 2387600"/>
              <a:gd name="connsiteX18" fmla="*/ 9144000 w 9144000"/>
              <a:gd name="connsiteY18" fmla="*/ 1742948 h 2387600"/>
              <a:gd name="connsiteX19" fmla="*/ 9144000 w 9144000"/>
              <a:gd name="connsiteY19" fmla="*/ 2387600 h 2387600"/>
              <a:gd name="connsiteX20" fmla="*/ 8399417 w 9144000"/>
              <a:gd name="connsiteY20" fmla="*/ 2387600 h 2387600"/>
              <a:gd name="connsiteX21" fmla="*/ 8020594 w 9144000"/>
              <a:gd name="connsiteY21" fmla="*/ 2387600 h 2387600"/>
              <a:gd name="connsiteX22" fmla="*/ 7367451 w 9144000"/>
              <a:gd name="connsiteY22" fmla="*/ 2387600 h 2387600"/>
              <a:gd name="connsiteX23" fmla="*/ 6805749 w 9144000"/>
              <a:gd name="connsiteY23" fmla="*/ 2387600 h 2387600"/>
              <a:gd name="connsiteX24" fmla="*/ 6244046 w 9144000"/>
              <a:gd name="connsiteY24" fmla="*/ 2387600 h 2387600"/>
              <a:gd name="connsiteX25" fmla="*/ 5682343 w 9144000"/>
              <a:gd name="connsiteY25" fmla="*/ 2387600 h 2387600"/>
              <a:gd name="connsiteX26" fmla="*/ 5120640 w 9144000"/>
              <a:gd name="connsiteY26" fmla="*/ 2387600 h 2387600"/>
              <a:gd name="connsiteX27" fmla="*/ 4376057 w 9144000"/>
              <a:gd name="connsiteY27" fmla="*/ 2387600 h 2387600"/>
              <a:gd name="connsiteX28" fmla="*/ 3722914 w 9144000"/>
              <a:gd name="connsiteY28" fmla="*/ 2387600 h 2387600"/>
              <a:gd name="connsiteX29" fmla="*/ 3344091 w 9144000"/>
              <a:gd name="connsiteY29" fmla="*/ 2387600 h 2387600"/>
              <a:gd name="connsiteX30" fmla="*/ 2782389 w 9144000"/>
              <a:gd name="connsiteY30" fmla="*/ 2387600 h 2387600"/>
              <a:gd name="connsiteX31" fmla="*/ 2037806 w 9144000"/>
              <a:gd name="connsiteY31" fmla="*/ 2387600 h 2387600"/>
              <a:gd name="connsiteX32" fmla="*/ 1567543 w 9144000"/>
              <a:gd name="connsiteY32" fmla="*/ 2387600 h 2387600"/>
              <a:gd name="connsiteX33" fmla="*/ 731520 w 9144000"/>
              <a:gd name="connsiteY33" fmla="*/ 2387600 h 2387600"/>
              <a:gd name="connsiteX34" fmla="*/ 0 w 9144000"/>
              <a:gd name="connsiteY34" fmla="*/ 2387600 h 2387600"/>
              <a:gd name="connsiteX35" fmla="*/ 0 w 9144000"/>
              <a:gd name="connsiteY35" fmla="*/ 1790700 h 2387600"/>
              <a:gd name="connsiteX36" fmla="*/ 0 w 9144000"/>
              <a:gd name="connsiteY36" fmla="*/ 1265428 h 2387600"/>
              <a:gd name="connsiteX37" fmla="*/ 0 w 9144000"/>
              <a:gd name="connsiteY37" fmla="*/ 668528 h 2387600"/>
              <a:gd name="connsiteX38" fmla="*/ 0 w 9144000"/>
              <a:gd name="connsiteY38"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44000" h="2387600" fill="none" extrusionOk="0">
                <a:moveTo>
                  <a:pt x="0" y="0"/>
                </a:moveTo>
                <a:cubicBezTo>
                  <a:pt x="175497" y="-16504"/>
                  <a:pt x="243333" y="21107"/>
                  <a:pt x="470263" y="0"/>
                </a:cubicBezTo>
                <a:cubicBezTo>
                  <a:pt x="697193" y="-21107"/>
                  <a:pt x="972001" y="-25774"/>
                  <a:pt x="1123406" y="0"/>
                </a:cubicBezTo>
                <a:cubicBezTo>
                  <a:pt x="1274811" y="25774"/>
                  <a:pt x="1602087" y="-27905"/>
                  <a:pt x="1867989" y="0"/>
                </a:cubicBezTo>
                <a:cubicBezTo>
                  <a:pt x="2133891" y="27905"/>
                  <a:pt x="2070544" y="11934"/>
                  <a:pt x="2246811" y="0"/>
                </a:cubicBezTo>
                <a:cubicBezTo>
                  <a:pt x="2423078" y="-11934"/>
                  <a:pt x="2523396" y="-5061"/>
                  <a:pt x="2625634" y="0"/>
                </a:cubicBezTo>
                <a:cubicBezTo>
                  <a:pt x="2727872" y="5061"/>
                  <a:pt x="3062611" y="-5431"/>
                  <a:pt x="3461657" y="0"/>
                </a:cubicBezTo>
                <a:cubicBezTo>
                  <a:pt x="3860703" y="5431"/>
                  <a:pt x="3898926" y="-7495"/>
                  <a:pt x="4114800" y="0"/>
                </a:cubicBezTo>
                <a:cubicBezTo>
                  <a:pt x="4330674" y="7495"/>
                  <a:pt x="4378911" y="16437"/>
                  <a:pt x="4493623" y="0"/>
                </a:cubicBezTo>
                <a:cubicBezTo>
                  <a:pt x="4608335" y="-16437"/>
                  <a:pt x="4921515" y="8318"/>
                  <a:pt x="5146766" y="0"/>
                </a:cubicBezTo>
                <a:cubicBezTo>
                  <a:pt x="5372017" y="-8318"/>
                  <a:pt x="5571306" y="2914"/>
                  <a:pt x="5982789" y="0"/>
                </a:cubicBezTo>
                <a:cubicBezTo>
                  <a:pt x="6394272" y="-2914"/>
                  <a:pt x="6401647" y="-7231"/>
                  <a:pt x="6544491" y="0"/>
                </a:cubicBezTo>
                <a:cubicBezTo>
                  <a:pt x="6687335" y="7231"/>
                  <a:pt x="6937552" y="-5679"/>
                  <a:pt x="7106194" y="0"/>
                </a:cubicBezTo>
                <a:cubicBezTo>
                  <a:pt x="7274836" y="5679"/>
                  <a:pt x="7588786" y="28008"/>
                  <a:pt x="7759337" y="0"/>
                </a:cubicBezTo>
                <a:cubicBezTo>
                  <a:pt x="7929888" y="-28008"/>
                  <a:pt x="8337840" y="20908"/>
                  <a:pt x="8503920" y="0"/>
                </a:cubicBezTo>
                <a:cubicBezTo>
                  <a:pt x="8670000" y="-20908"/>
                  <a:pt x="8952137" y="-27615"/>
                  <a:pt x="9144000" y="0"/>
                </a:cubicBezTo>
                <a:cubicBezTo>
                  <a:pt x="9146555" y="261741"/>
                  <a:pt x="9171518" y="375380"/>
                  <a:pt x="9144000" y="620776"/>
                </a:cubicBezTo>
                <a:cubicBezTo>
                  <a:pt x="9116482" y="866172"/>
                  <a:pt x="9149062" y="1000983"/>
                  <a:pt x="9144000" y="1193800"/>
                </a:cubicBezTo>
                <a:cubicBezTo>
                  <a:pt x="9138938" y="1386617"/>
                  <a:pt x="9138422" y="1547975"/>
                  <a:pt x="9144000" y="1742948"/>
                </a:cubicBezTo>
                <a:cubicBezTo>
                  <a:pt x="9149578" y="1937921"/>
                  <a:pt x="9141585" y="2238766"/>
                  <a:pt x="9144000" y="2387600"/>
                </a:cubicBezTo>
                <a:cubicBezTo>
                  <a:pt x="8951297" y="2361098"/>
                  <a:pt x="8587296" y="2360782"/>
                  <a:pt x="8399417" y="2387600"/>
                </a:cubicBezTo>
                <a:cubicBezTo>
                  <a:pt x="8211538" y="2414418"/>
                  <a:pt x="8102779" y="2396584"/>
                  <a:pt x="8020594" y="2387600"/>
                </a:cubicBezTo>
                <a:cubicBezTo>
                  <a:pt x="7938409" y="2378616"/>
                  <a:pt x="7544734" y="2404853"/>
                  <a:pt x="7367451" y="2387600"/>
                </a:cubicBezTo>
                <a:cubicBezTo>
                  <a:pt x="7190168" y="2370347"/>
                  <a:pt x="6974680" y="2374407"/>
                  <a:pt x="6805749" y="2387600"/>
                </a:cubicBezTo>
                <a:cubicBezTo>
                  <a:pt x="6636818" y="2400793"/>
                  <a:pt x="6483548" y="2363913"/>
                  <a:pt x="6244046" y="2387600"/>
                </a:cubicBezTo>
                <a:cubicBezTo>
                  <a:pt x="6004544" y="2411287"/>
                  <a:pt x="5822947" y="2375489"/>
                  <a:pt x="5682343" y="2387600"/>
                </a:cubicBezTo>
                <a:cubicBezTo>
                  <a:pt x="5541739" y="2399711"/>
                  <a:pt x="5240621" y="2390893"/>
                  <a:pt x="5120640" y="2387600"/>
                </a:cubicBezTo>
                <a:cubicBezTo>
                  <a:pt x="5000659" y="2384307"/>
                  <a:pt x="4584265" y="2415779"/>
                  <a:pt x="4376057" y="2387600"/>
                </a:cubicBezTo>
                <a:cubicBezTo>
                  <a:pt x="4167849" y="2359421"/>
                  <a:pt x="3953253" y="2380105"/>
                  <a:pt x="3722914" y="2387600"/>
                </a:cubicBezTo>
                <a:cubicBezTo>
                  <a:pt x="3492575" y="2395095"/>
                  <a:pt x="3515681" y="2390424"/>
                  <a:pt x="3344091" y="2387600"/>
                </a:cubicBezTo>
                <a:cubicBezTo>
                  <a:pt x="3172501" y="2384776"/>
                  <a:pt x="2943824" y="2383002"/>
                  <a:pt x="2782389" y="2387600"/>
                </a:cubicBezTo>
                <a:cubicBezTo>
                  <a:pt x="2620954" y="2392198"/>
                  <a:pt x="2387093" y="2417497"/>
                  <a:pt x="2037806" y="2387600"/>
                </a:cubicBezTo>
                <a:cubicBezTo>
                  <a:pt x="1688519" y="2357703"/>
                  <a:pt x="1783599" y="2385638"/>
                  <a:pt x="1567543" y="2387600"/>
                </a:cubicBezTo>
                <a:cubicBezTo>
                  <a:pt x="1351487" y="2389562"/>
                  <a:pt x="1086182" y="2358465"/>
                  <a:pt x="731520" y="2387600"/>
                </a:cubicBezTo>
                <a:cubicBezTo>
                  <a:pt x="376858" y="2416735"/>
                  <a:pt x="348053" y="2397770"/>
                  <a:pt x="0" y="2387600"/>
                </a:cubicBezTo>
                <a:cubicBezTo>
                  <a:pt x="-11618" y="2193685"/>
                  <a:pt x="162" y="2029915"/>
                  <a:pt x="0" y="1790700"/>
                </a:cubicBezTo>
                <a:cubicBezTo>
                  <a:pt x="-162" y="1551485"/>
                  <a:pt x="9788" y="1423842"/>
                  <a:pt x="0" y="1265428"/>
                </a:cubicBezTo>
                <a:cubicBezTo>
                  <a:pt x="-9788" y="1107014"/>
                  <a:pt x="19141" y="906253"/>
                  <a:pt x="0" y="668528"/>
                </a:cubicBezTo>
                <a:cubicBezTo>
                  <a:pt x="-19141" y="430803"/>
                  <a:pt x="11348" y="289919"/>
                  <a:pt x="0" y="0"/>
                </a:cubicBezTo>
                <a:close/>
              </a:path>
              <a:path w="9144000" h="2387600" stroke="0" extrusionOk="0">
                <a:moveTo>
                  <a:pt x="0" y="0"/>
                </a:moveTo>
                <a:cubicBezTo>
                  <a:pt x="198878" y="-10557"/>
                  <a:pt x="407088" y="-8082"/>
                  <a:pt x="561703" y="0"/>
                </a:cubicBezTo>
                <a:cubicBezTo>
                  <a:pt x="716318" y="8082"/>
                  <a:pt x="835202" y="-18772"/>
                  <a:pt x="940526" y="0"/>
                </a:cubicBezTo>
                <a:cubicBezTo>
                  <a:pt x="1045850" y="18772"/>
                  <a:pt x="1393324" y="-3579"/>
                  <a:pt x="1776549" y="0"/>
                </a:cubicBezTo>
                <a:cubicBezTo>
                  <a:pt x="2159774" y="3579"/>
                  <a:pt x="2190081" y="-10610"/>
                  <a:pt x="2338251" y="0"/>
                </a:cubicBezTo>
                <a:cubicBezTo>
                  <a:pt x="2486421" y="10610"/>
                  <a:pt x="2645997" y="17984"/>
                  <a:pt x="2899954" y="0"/>
                </a:cubicBezTo>
                <a:cubicBezTo>
                  <a:pt x="3153911" y="-17984"/>
                  <a:pt x="3493774" y="11651"/>
                  <a:pt x="3735977" y="0"/>
                </a:cubicBezTo>
                <a:cubicBezTo>
                  <a:pt x="3978180" y="-11651"/>
                  <a:pt x="4089476" y="16082"/>
                  <a:pt x="4206240" y="0"/>
                </a:cubicBezTo>
                <a:cubicBezTo>
                  <a:pt x="4323004" y="-16082"/>
                  <a:pt x="4870551" y="33406"/>
                  <a:pt x="5042263" y="0"/>
                </a:cubicBezTo>
                <a:cubicBezTo>
                  <a:pt x="5213975" y="-33406"/>
                  <a:pt x="5518384" y="-39039"/>
                  <a:pt x="5878286" y="0"/>
                </a:cubicBezTo>
                <a:cubicBezTo>
                  <a:pt x="6238188" y="39039"/>
                  <a:pt x="6358789" y="24913"/>
                  <a:pt x="6531429" y="0"/>
                </a:cubicBezTo>
                <a:cubicBezTo>
                  <a:pt x="6704069" y="-24913"/>
                  <a:pt x="7047419" y="-5128"/>
                  <a:pt x="7367451" y="0"/>
                </a:cubicBezTo>
                <a:cubicBezTo>
                  <a:pt x="7687483" y="5128"/>
                  <a:pt x="7814430" y="-16092"/>
                  <a:pt x="7929154" y="0"/>
                </a:cubicBezTo>
                <a:cubicBezTo>
                  <a:pt x="8043878" y="16092"/>
                  <a:pt x="8250575" y="-17929"/>
                  <a:pt x="8490857" y="0"/>
                </a:cubicBezTo>
                <a:cubicBezTo>
                  <a:pt x="8731139" y="17929"/>
                  <a:pt x="8898894" y="-15257"/>
                  <a:pt x="9144000" y="0"/>
                </a:cubicBezTo>
                <a:cubicBezTo>
                  <a:pt x="9133831" y="248728"/>
                  <a:pt x="9148800" y="396183"/>
                  <a:pt x="9144000" y="573024"/>
                </a:cubicBezTo>
                <a:cubicBezTo>
                  <a:pt x="9139200" y="749865"/>
                  <a:pt x="9173516" y="1008573"/>
                  <a:pt x="9144000" y="1169924"/>
                </a:cubicBezTo>
                <a:cubicBezTo>
                  <a:pt x="9114484" y="1331275"/>
                  <a:pt x="9157613" y="1641422"/>
                  <a:pt x="9144000" y="1790700"/>
                </a:cubicBezTo>
                <a:cubicBezTo>
                  <a:pt x="9130387" y="1939978"/>
                  <a:pt x="9167746" y="2172334"/>
                  <a:pt x="9144000" y="2387600"/>
                </a:cubicBezTo>
                <a:cubicBezTo>
                  <a:pt x="8917537" y="2351852"/>
                  <a:pt x="8588157" y="2408881"/>
                  <a:pt x="8399417" y="2387600"/>
                </a:cubicBezTo>
                <a:cubicBezTo>
                  <a:pt x="8210677" y="2366319"/>
                  <a:pt x="8137592" y="2379713"/>
                  <a:pt x="7929154" y="2387600"/>
                </a:cubicBezTo>
                <a:cubicBezTo>
                  <a:pt x="7720716" y="2395487"/>
                  <a:pt x="7456390" y="2407012"/>
                  <a:pt x="7093131" y="2387600"/>
                </a:cubicBezTo>
                <a:cubicBezTo>
                  <a:pt x="6729872" y="2368188"/>
                  <a:pt x="6711895" y="2391218"/>
                  <a:pt x="6439989" y="2387600"/>
                </a:cubicBezTo>
                <a:cubicBezTo>
                  <a:pt x="6168083" y="2383982"/>
                  <a:pt x="6136668" y="2370202"/>
                  <a:pt x="5969726" y="2387600"/>
                </a:cubicBezTo>
                <a:cubicBezTo>
                  <a:pt x="5802784" y="2404998"/>
                  <a:pt x="5556319" y="2386062"/>
                  <a:pt x="5316583" y="2387600"/>
                </a:cubicBezTo>
                <a:cubicBezTo>
                  <a:pt x="5076847" y="2389138"/>
                  <a:pt x="5094714" y="2406091"/>
                  <a:pt x="4937760" y="2387600"/>
                </a:cubicBezTo>
                <a:cubicBezTo>
                  <a:pt x="4780806" y="2369109"/>
                  <a:pt x="4701820" y="2377985"/>
                  <a:pt x="4558937" y="2387600"/>
                </a:cubicBezTo>
                <a:cubicBezTo>
                  <a:pt x="4416054" y="2397215"/>
                  <a:pt x="4229343" y="2365658"/>
                  <a:pt x="3905794" y="2387600"/>
                </a:cubicBezTo>
                <a:cubicBezTo>
                  <a:pt x="3582245" y="2409542"/>
                  <a:pt x="3552952" y="2373882"/>
                  <a:pt x="3435531" y="2387600"/>
                </a:cubicBezTo>
                <a:cubicBezTo>
                  <a:pt x="3318110" y="2401318"/>
                  <a:pt x="2945578" y="2357858"/>
                  <a:pt x="2690949" y="2387600"/>
                </a:cubicBezTo>
                <a:cubicBezTo>
                  <a:pt x="2436320" y="2417342"/>
                  <a:pt x="2385271" y="2373400"/>
                  <a:pt x="2220686" y="2387600"/>
                </a:cubicBezTo>
                <a:cubicBezTo>
                  <a:pt x="2056101" y="2401800"/>
                  <a:pt x="1701006" y="2376336"/>
                  <a:pt x="1476103" y="2387600"/>
                </a:cubicBezTo>
                <a:cubicBezTo>
                  <a:pt x="1251200" y="2398864"/>
                  <a:pt x="1190403" y="2403074"/>
                  <a:pt x="1097280" y="2387600"/>
                </a:cubicBezTo>
                <a:cubicBezTo>
                  <a:pt x="1004157" y="2372126"/>
                  <a:pt x="453809" y="2423251"/>
                  <a:pt x="0" y="2387600"/>
                </a:cubicBezTo>
                <a:cubicBezTo>
                  <a:pt x="13593" y="2194014"/>
                  <a:pt x="-15196" y="2097640"/>
                  <a:pt x="0" y="1838452"/>
                </a:cubicBezTo>
                <a:cubicBezTo>
                  <a:pt x="15196" y="1579264"/>
                  <a:pt x="-15136" y="1447395"/>
                  <a:pt x="0" y="1193800"/>
                </a:cubicBezTo>
                <a:cubicBezTo>
                  <a:pt x="15136" y="940205"/>
                  <a:pt x="-13193" y="793517"/>
                  <a:pt x="0" y="620776"/>
                </a:cubicBezTo>
                <a:cubicBezTo>
                  <a:pt x="13193" y="448035"/>
                  <a:pt x="-4459" y="188837"/>
                  <a:pt x="0" y="0"/>
                </a:cubicBezTo>
                <a:close/>
              </a:path>
            </a:pathLst>
          </a:custGeom>
          <a:ln w="50800">
            <a:solidFill>
              <a:schemeClr val="bg1"/>
            </a:solidFill>
            <a:extLst>
              <a:ext uri="{C807C97D-BFC1-408E-A445-0C87EB9F89A2}">
                <ask:lineSketchStyleProps xmlns:ask="http://schemas.microsoft.com/office/drawing/2018/sketchyshapes" sd="1219033472">
                  <ask:type>
                    <ask:lineSketchFreehand/>
                  </ask:type>
                </ask:lineSketchStyleProps>
              </a:ext>
            </a:extLst>
          </a:ln>
        </p:spPr>
        <p:txBody>
          <a:bodyPr>
            <a:normAutofit fontScale="90000"/>
          </a:bodyPr>
          <a:lstStyle/>
          <a:p>
            <a:r>
              <a:rPr lang="en-US" dirty="0">
                <a:solidFill>
                  <a:schemeClr val="bg1"/>
                </a:solidFill>
                <a:hlinkClick r:id="rId3">
                  <a:extLst>
                    <a:ext uri="{A12FA001-AC4F-418D-AE19-62706E023703}">
                      <ahyp:hlinkClr xmlns:ahyp="http://schemas.microsoft.com/office/drawing/2018/hyperlinkcolor" val="tx"/>
                    </a:ext>
                  </a:extLst>
                </a:hlinkClick>
              </a:rPr>
              <a:t>Let’s watch a video of the bison on the prairie!</a:t>
            </a:r>
            <a:br>
              <a:rPr lang="en-US" dirty="0">
                <a:solidFill>
                  <a:schemeClr val="bg1"/>
                </a:solidFill>
                <a:hlinkClick r:id="rId3">
                  <a:extLst>
                    <a:ext uri="{A12FA001-AC4F-418D-AE19-62706E023703}">
                      <ahyp:hlinkClr xmlns:ahyp="http://schemas.microsoft.com/office/drawing/2018/hyperlinkcolor" val="tx"/>
                    </a:ext>
                  </a:extLst>
                </a:hlinkClick>
              </a:rPr>
            </a:br>
            <a:endParaRPr lang="en-US" dirty="0">
              <a:solidFill>
                <a:schemeClr val="bg1"/>
              </a:solidFill>
            </a:endParaRPr>
          </a:p>
        </p:txBody>
      </p:sp>
      <p:sp>
        <p:nvSpPr>
          <p:cNvPr id="3" name="TextBox 2">
            <a:extLst>
              <a:ext uri="{FF2B5EF4-FFF2-40B4-BE49-F238E27FC236}">
                <a16:creationId xmlns:a16="http://schemas.microsoft.com/office/drawing/2014/main" id="{82F10FCB-0476-C82A-02A8-3C962B7306C8}"/>
              </a:ext>
            </a:extLst>
          </p:cNvPr>
          <p:cNvSpPr txBox="1"/>
          <p:nvPr/>
        </p:nvSpPr>
        <p:spPr>
          <a:xfrm>
            <a:off x="568411" y="444843"/>
            <a:ext cx="914400" cy="707886"/>
          </a:xfrm>
          <a:prstGeom prst="rect">
            <a:avLst/>
          </a:prstGeom>
          <a:noFill/>
        </p:spPr>
        <p:txBody>
          <a:bodyPr wrap="square" rtlCol="0">
            <a:spAutoFit/>
          </a:bodyPr>
          <a:lstStyle/>
          <a:p>
            <a:r>
              <a:rPr lang="en-US" sz="4000" b="1" dirty="0">
                <a:solidFill>
                  <a:schemeClr val="accent5">
                    <a:lumMod val="50000"/>
                  </a:schemeClr>
                </a:solidFill>
              </a:rPr>
              <a:t>2.</a:t>
            </a:r>
          </a:p>
        </p:txBody>
      </p:sp>
    </p:spTree>
    <p:extLst>
      <p:ext uri="{BB962C8B-B14F-4D97-AF65-F5344CB8AC3E}">
        <p14:creationId xmlns:p14="http://schemas.microsoft.com/office/powerpoint/2010/main" val="100252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ow, grass, outdoor, cattle&#10;&#10;Description automatically generated">
            <a:extLst>
              <a:ext uri="{FF2B5EF4-FFF2-40B4-BE49-F238E27FC236}">
                <a16:creationId xmlns:a16="http://schemas.microsoft.com/office/drawing/2014/main" id="{14BCA501-0DB2-082C-8B2B-E39084FCFD5F}"/>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180975" y="270548"/>
            <a:ext cx="11823637" cy="6499784"/>
          </a:xfrm>
          <a:prstGeom prst="rect">
            <a:avLst/>
          </a:prstGeom>
        </p:spPr>
      </p:pic>
      <p:sp>
        <p:nvSpPr>
          <p:cNvPr id="2" name="Title 1">
            <a:extLst>
              <a:ext uri="{FF2B5EF4-FFF2-40B4-BE49-F238E27FC236}">
                <a16:creationId xmlns:a16="http://schemas.microsoft.com/office/drawing/2014/main" id="{0732F9EE-6D48-0EA1-1189-B9CBB38A3EDB}"/>
              </a:ext>
            </a:extLst>
          </p:cNvPr>
          <p:cNvSpPr>
            <a:spLocks noGrp="1"/>
          </p:cNvSpPr>
          <p:nvPr>
            <p:ph type="title"/>
          </p:nvPr>
        </p:nvSpPr>
        <p:spPr>
          <a:xfrm>
            <a:off x="838200" y="525195"/>
            <a:ext cx="10165218" cy="2806506"/>
          </a:xfrm>
        </p:spPr>
        <p:txBody>
          <a:bodyPr vert="horz" lIns="91440" tIns="45720" rIns="91440" bIns="45720" rtlCol="0" anchor="b">
            <a:normAutofit/>
          </a:bodyPr>
          <a:lstStyle/>
          <a:p>
            <a:r>
              <a:rPr lang="en-US" sz="4000" b="1" dirty="0">
                <a:solidFill>
                  <a:srgbClr val="FFFFFF"/>
                </a:solidFill>
              </a:rPr>
              <a:t>Bison spend a lot of time doing this:</a:t>
            </a:r>
          </a:p>
        </p:txBody>
      </p:sp>
      <p:sp>
        <p:nvSpPr>
          <p:cNvPr id="7" name="TextBox 6">
            <a:extLst>
              <a:ext uri="{FF2B5EF4-FFF2-40B4-BE49-F238E27FC236}">
                <a16:creationId xmlns:a16="http://schemas.microsoft.com/office/drawing/2014/main" id="{0F565121-5BB5-A488-D39B-EA990A9C117E}"/>
              </a:ext>
            </a:extLst>
          </p:cNvPr>
          <p:cNvSpPr txBox="1"/>
          <p:nvPr/>
        </p:nvSpPr>
        <p:spPr>
          <a:xfrm>
            <a:off x="568411" y="444843"/>
            <a:ext cx="914400" cy="707886"/>
          </a:xfrm>
          <a:prstGeom prst="rect">
            <a:avLst/>
          </a:prstGeom>
          <a:noFill/>
        </p:spPr>
        <p:txBody>
          <a:bodyPr wrap="square" rtlCol="0">
            <a:spAutoFit/>
          </a:bodyPr>
          <a:lstStyle/>
          <a:p>
            <a:r>
              <a:rPr lang="en-US" sz="4000" b="1" dirty="0">
                <a:solidFill>
                  <a:schemeClr val="bg1"/>
                </a:solidFill>
              </a:rPr>
              <a:t>3.</a:t>
            </a:r>
          </a:p>
        </p:txBody>
      </p:sp>
      <p:grpSp>
        <p:nvGrpSpPr>
          <p:cNvPr id="8" name="Group 7">
            <a:extLst>
              <a:ext uri="{FF2B5EF4-FFF2-40B4-BE49-F238E27FC236}">
                <a16:creationId xmlns:a16="http://schemas.microsoft.com/office/drawing/2014/main" id="{D4222F9D-4E8E-FA74-D2F1-906FD1EE1591}"/>
              </a:ext>
            </a:extLst>
          </p:cNvPr>
          <p:cNvGrpSpPr/>
          <p:nvPr/>
        </p:nvGrpSpPr>
        <p:grpSpPr>
          <a:xfrm>
            <a:off x="4522535" y="5189921"/>
            <a:ext cx="6082712" cy="1397531"/>
            <a:chOff x="5252862" y="4790964"/>
            <a:chExt cx="6082712" cy="1397531"/>
          </a:xfrm>
          <a:solidFill>
            <a:schemeClr val="accent2">
              <a:lumMod val="40000"/>
              <a:lumOff val="60000"/>
            </a:schemeClr>
          </a:solidFill>
        </p:grpSpPr>
        <p:sp>
          <p:nvSpPr>
            <p:cNvPr id="9" name="TextBox 8">
              <a:extLst>
                <a:ext uri="{FF2B5EF4-FFF2-40B4-BE49-F238E27FC236}">
                  <a16:creationId xmlns:a16="http://schemas.microsoft.com/office/drawing/2014/main" id="{A849615A-676C-5A12-748F-D70D3FB26BAF}"/>
                </a:ext>
              </a:extLst>
            </p:cNvPr>
            <p:cNvSpPr txBox="1"/>
            <p:nvPr/>
          </p:nvSpPr>
          <p:spPr>
            <a:xfrm>
              <a:off x="7139836" y="4790964"/>
              <a:ext cx="4195738" cy="707886"/>
            </a:xfrm>
            <a:prstGeom prst="rect">
              <a:avLst/>
            </a:prstGeom>
            <a:solidFill>
              <a:schemeClr val="bg1">
                <a:lumMod val="85000"/>
                <a:alpha val="44000"/>
              </a:schemeClr>
            </a:solidFill>
          </p:spPr>
          <p:txBody>
            <a:bodyPr wrap="square" rtlCol="0">
              <a:spAutoFit/>
            </a:bodyPr>
            <a:lstStyle/>
            <a:p>
              <a:r>
                <a:rPr lang="en-US" sz="4000" b="1" dirty="0">
                  <a:solidFill>
                    <a:schemeClr val="accent1">
                      <a:lumMod val="75000"/>
                    </a:schemeClr>
                  </a:solidFill>
                  <a:latin typeface="+mj-lt"/>
                </a:rPr>
                <a:t>What do bison eat?</a:t>
              </a:r>
            </a:p>
          </p:txBody>
        </p:sp>
        <p:pic>
          <p:nvPicPr>
            <p:cNvPr id="10" name="Picture 9" descr="A picture containing clipart&#10;&#10;Description automatically generated">
              <a:extLst>
                <a:ext uri="{FF2B5EF4-FFF2-40B4-BE49-F238E27FC236}">
                  <a16:creationId xmlns:a16="http://schemas.microsoft.com/office/drawing/2014/main" id="{7EAE036F-5FF2-A4B5-4B23-2FC1831C34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2862" y="4824724"/>
              <a:ext cx="1742596" cy="1363771"/>
            </a:xfrm>
            <a:prstGeom prst="rect">
              <a:avLst/>
            </a:prstGeom>
            <a:grpFill/>
          </p:spPr>
        </p:pic>
      </p:grpSp>
    </p:spTree>
    <p:extLst>
      <p:ext uri="{BB962C8B-B14F-4D97-AF65-F5344CB8AC3E}">
        <p14:creationId xmlns:p14="http://schemas.microsoft.com/office/powerpoint/2010/main" val="274965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grass, outdoor, cow, field&#10;&#10;Description automatically generated">
            <a:extLst>
              <a:ext uri="{FF2B5EF4-FFF2-40B4-BE49-F238E27FC236}">
                <a16:creationId xmlns:a16="http://schemas.microsoft.com/office/drawing/2014/main" id="{3B9CE2BC-80DF-43D1-1F22-685D74B730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7517332"/>
          </a:xfrm>
          <a:prstGeom prst="rect">
            <a:avLst/>
          </a:prstGeom>
        </p:spPr>
      </p:pic>
      <p:sp>
        <p:nvSpPr>
          <p:cNvPr id="3" name="Content Placeholder 2">
            <a:extLst>
              <a:ext uri="{FF2B5EF4-FFF2-40B4-BE49-F238E27FC236}">
                <a16:creationId xmlns:a16="http://schemas.microsoft.com/office/drawing/2014/main" id="{54C8368D-5A45-5F19-A15A-6453C2AEF4A2}"/>
              </a:ext>
            </a:extLst>
          </p:cNvPr>
          <p:cNvSpPr>
            <a:spLocks noGrp="1"/>
          </p:cNvSpPr>
          <p:nvPr>
            <p:ph idx="1"/>
          </p:nvPr>
        </p:nvSpPr>
        <p:spPr>
          <a:xfrm>
            <a:off x="1482811" y="444843"/>
            <a:ext cx="10068697" cy="988541"/>
          </a:xfrm>
        </p:spPr>
        <p:txBody>
          <a:bodyPr>
            <a:normAutofit/>
          </a:bodyPr>
          <a:lstStyle/>
          <a:p>
            <a:pPr marL="0" indent="0">
              <a:buNone/>
            </a:pPr>
            <a:r>
              <a:rPr lang="en-US" sz="4000" dirty="0">
                <a:solidFill>
                  <a:schemeClr val="accent5">
                    <a:lumMod val="50000"/>
                  </a:schemeClr>
                </a:solidFill>
              </a:rPr>
              <a:t>Bison eat grass.  They don’t eat wildflowers. </a:t>
            </a:r>
          </a:p>
        </p:txBody>
      </p:sp>
      <p:sp>
        <p:nvSpPr>
          <p:cNvPr id="4" name="TextBox 3">
            <a:extLst>
              <a:ext uri="{FF2B5EF4-FFF2-40B4-BE49-F238E27FC236}">
                <a16:creationId xmlns:a16="http://schemas.microsoft.com/office/drawing/2014/main" id="{319C5AF8-1168-E9D4-5044-72DEFC462932}"/>
              </a:ext>
            </a:extLst>
          </p:cNvPr>
          <p:cNvSpPr txBox="1"/>
          <p:nvPr/>
        </p:nvSpPr>
        <p:spPr>
          <a:xfrm>
            <a:off x="568411" y="444843"/>
            <a:ext cx="914400" cy="707886"/>
          </a:xfrm>
          <a:prstGeom prst="rect">
            <a:avLst/>
          </a:prstGeom>
          <a:noFill/>
        </p:spPr>
        <p:txBody>
          <a:bodyPr wrap="square" rtlCol="0">
            <a:spAutoFit/>
          </a:bodyPr>
          <a:lstStyle/>
          <a:p>
            <a:r>
              <a:rPr lang="en-US" sz="4000" b="1" dirty="0">
                <a:solidFill>
                  <a:schemeClr val="accent5">
                    <a:lumMod val="50000"/>
                  </a:schemeClr>
                </a:solidFill>
              </a:rPr>
              <a:t>4.</a:t>
            </a:r>
          </a:p>
        </p:txBody>
      </p:sp>
      <p:grpSp>
        <p:nvGrpSpPr>
          <p:cNvPr id="5" name="Group 4">
            <a:extLst>
              <a:ext uri="{FF2B5EF4-FFF2-40B4-BE49-F238E27FC236}">
                <a16:creationId xmlns:a16="http://schemas.microsoft.com/office/drawing/2014/main" id="{6069473B-1B47-F11A-3ACA-7C2071166ED4}"/>
              </a:ext>
            </a:extLst>
          </p:cNvPr>
          <p:cNvGrpSpPr/>
          <p:nvPr/>
        </p:nvGrpSpPr>
        <p:grpSpPr>
          <a:xfrm>
            <a:off x="3410465" y="4720364"/>
            <a:ext cx="7685903" cy="1938992"/>
            <a:chOff x="5252862" y="4790964"/>
            <a:chExt cx="8297033" cy="1938992"/>
          </a:xfrm>
          <a:solidFill>
            <a:schemeClr val="accent2">
              <a:lumMod val="40000"/>
              <a:lumOff val="60000"/>
            </a:schemeClr>
          </a:solidFill>
        </p:grpSpPr>
        <p:sp>
          <p:nvSpPr>
            <p:cNvPr id="6" name="TextBox 5">
              <a:extLst>
                <a:ext uri="{FF2B5EF4-FFF2-40B4-BE49-F238E27FC236}">
                  <a16:creationId xmlns:a16="http://schemas.microsoft.com/office/drawing/2014/main" id="{57F5590C-47C4-72EE-5AB6-A58215AC3281}"/>
                </a:ext>
              </a:extLst>
            </p:cNvPr>
            <p:cNvSpPr txBox="1"/>
            <p:nvPr/>
          </p:nvSpPr>
          <p:spPr>
            <a:xfrm>
              <a:off x="7139836" y="4790964"/>
              <a:ext cx="6410059" cy="1938992"/>
            </a:xfrm>
            <a:prstGeom prst="rect">
              <a:avLst/>
            </a:prstGeom>
            <a:solidFill>
              <a:schemeClr val="bg1">
                <a:lumMod val="85000"/>
                <a:alpha val="44000"/>
              </a:schemeClr>
            </a:solidFill>
          </p:spPr>
          <p:txBody>
            <a:bodyPr wrap="square" rtlCol="0">
              <a:spAutoFit/>
            </a:bodyPr>
            <a:lstStyle/>
            <a:p>
              <a:r>
                <a:rPr lang="en-US" sz="4000" b="1" dirty="0">
                  <a:solidFill>
                    <a:schemeClr val="accent1">
                      <a:lumMod val="75000"/>
                    </a:schemeClr>
                  </a:solidFill>
                  <a:latin typeface="+mj-lt"/>
                </a:rPr>
                <a:t>Do you think bison hurt the grass when they walk over it and eat it?</a:t>
              </a:r>
            </a:p>
          </p:txBody>
        </p:sp>
        <p:pic>
          <p:nvPicPr>
            <p:cNvPr id="7" name="Picture 6" descr="A picture containing clipart&#10;&#10;Description automatically generated">
              <a:extLst>
                <a:ext uri="{FF2B5EF4-FFF2-40B4-BE49-F238E27FC236}">
                  <a16:creationId xmlns:a16="http://schemas.microsoft.com/office/drawing/2014/main" id="{90BF2582-0194-2343-0AB1-5D7C5FA61C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2862" y="4824724"/>
              <a:ext cx="1742596" cy="1363771"/>
            </a:xfrm>
            <a:prstGeom prst="rect">
              <a:avLst/>
            </a:prstGeom>
            <a:grpFill/>
          </p:spPr>
        </p:pic>
      </p:grpSp>
    </p:spTree>
    <p:extLst>
      <p:ext uri="{BB962C8B-B14F-4D97-AF65-F5344CB8AC3E}">
        <p14:creationId xmlns:p14="http://schemas.microsoft.com/office/powerpoint/2010/main" val="225734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herd of cattle grazing in a field&#10;&#10;Description automatically generated with medium confidence">
            <a:extLst>
              <a:ext uri="{FF2B5EF4-FFF2-40B4-BE49-F238E27FC236}">
                <a16:creationId xmlns:a16="http://schemas.microsoft.com/office/drawing/2014/main" id="{3C070237-0136-AFC6-C50C-8192390838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5220" y="-983935"/>
            <a:ext cx="13972439" cy="7841935"/>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67886C4-2962-B2E4-C4BE-A69B2117625F}"/>
              </a:ext>
            </a:extLst>
          </p:cNvPr>
          <p:cNvSpPr txBox="1"/>
          <p:nvPr/>
        </p:nvSpPr>
        <p:spPr>
          <a:xfrm>
            <a:off x="7531610" y="365125"/>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chemeClr val="accent5">
                    <a:lumMod val="50000"/>
                  </a:schemeClr>
                </a:solidFill>
                <a:latin typeface="+mj-lt"/>
                <a:ea typeface="+mj-ea"/>
                <a:cs typeface="+mj-cs"/>
              </a:rPr>
              <a:t>5.</a:t>
            </a:r>
          </a:p>
        </p:txBody>
      </p:sp>
      <p:sp>
        <p:nvSpPr>
          <p:cNvPr id="3" name="Content Placeholder 2">
            <a:extLst>
              <a:ext uri="{FF2B5EF4-FFF2-40B4-BE49-F238E27FC236}">
                <a16:creationId xmlns:a16="http://schemas.microsoft.com/office/drawing/2014/main" id="{037BD9F6-4E54-C2C7-8B6D-9AD4C7ED5A59}"/>
              </a:ext>
            </a:extLst>
          </p:cNvPr>
          <p:cNvSpPr>
            <a:spLocks noGrp="1"/>
          </p:cNvSpPr>
          <p:nvPr>
            <p:ph idx="1"/>
          </p:nvPr>
        </p:nvSpPr>
        <p:spPr>
          <a:xfrm>
            <a:off x="8176125" y="1025531"/>
            <a:ext cx="3822189" cy="4831572"/>
          </a:xfrm>
        </p:spPr>
        <p:txBody>
          <a:bodyPr vert="horz" lIns="91440" tIns="45720" rIns="91440" bIns="45720" rtlCol="0">
            <a:normAutofit/>
          </a:bodyPr>
          <a:lstStyle/>
          <a:p>
            <a:pPr marL="0" indent="0">
              <a:buNone/>
            </a:pPr>
            <a:r>
              <a:rPr lang="en-US" sz="4000" dirty="0">
                <a:solidFill>
                  <a:schemeClr val="accent5">
                    <a:lumMod val="50000"/>
                  </a:schemeClr>
                </a:solidFill>
              </a:rPr>
              <a:t>When the bison eat the grass, they cut it short. </a:t>
            </a:r>
          </a:p>
          <a:p>
            <a:pPr marL="0" indent="0">
              <a:buNone/>
            </a:pPr>
            <a:endParaRPr lang="en-US" sz="4000" dirty="0">
              <a:solidFill>
                <a:schemeClr val="accent5">
                  <a:lumMod val="50000"/>
                </a:schemeClr>
              </a:solidFill>
            </a:endParaRPr>
          </a:p>
          <a:p>
            <a:pPr marL="0" indent="0">
              <a:buNone/>
            </a:pPr>
            <a:r>
              <a:rPr lang="en-US" sz="4000" dirty="0">
                <a:solidFill>
                  <a:schemeClr val="accent5">
                    <a:lumMod val="50000"/>
                  </a:schemeClr>
                </a:solidFill>
              </a:rPr>
              <a:t>This gives the wildflowers a chance to grow! </a:t>
            </a:r>
          </a:p>
        </p:txBody>
      </p:sp>
    </p:spTree>
    <p:extLst>
      <p:ext uri="{BB962C8B-B14F-4D97-AF65-F5344CB8AC3E}">
        <p14:creationId xmlns:p14="http://schemas.microsoft.com/office/powerpoint/2010/main" val="340630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7F9F-700E-FC08-205A-1AAB60261488}"/>
              </a:ext>
            </a:extLst>
          </p:cNvPr>
          <p:cNvSpPr>
            <a:spLocks noGrp="1"/>
          </p:cNvSpPr>
          <p:nvPr>
            <p:ph type="title"/>
          </p:nvPr>
        </p:nvSpPr>
        <p:spPr>
          <a:solidFill>
            <a:schemeClr val="bg1">
              <a:lumMod val="95000"/>
              <a:alpha val="68000"/>
            </a:schemeClr>
          </a:solidFill>
        </p:spPr>
        <p:txBody>
          <a:bodyPr>
            <a:normAutofit/>
          </a:bodyPr>
          <a:lstStyle/>
          <a:p>
            <a:r>
              <a:rPr lang="en-US" sz="4000" dirty="0">
                <a:solidFill>
                  <a:schemeClr val="accent5">
                    <a:lumMod val="50000"/>
                  </a:schemeClr>
                </a:solidFill>
              </a:rPr>
              <a:t>There’s a LOT more wildflowers where bison graze than where they’re not allowed to graze.</a:t>
            </a:r>
          </a:p>
        </p:txBody>
      </p:sp>
      <p:pic>
        <p:nvPicPr>
          <p:cNvPr id="5" name="Content Placeholder 4" descr="A picture containing sky, outdoor, flower, purple&#10;&#10;Description automatically generated">
            <a:extLst>
              <a:ext uri="{FF2B5EF4-FFF2-40B4-BE49-F238E27FC236}">
                <a16:creationId xmlns:a16="http://schemas.microsoft.com/office/drawing/2014/main" id="{7FBAE6B4-C2A8-DF24-7E38-D0DC47D4D8E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21549" y="1864138"/>
            <a:ext cx="6658483" cy="4993862"/>
          </a:xfrm>
        </p:spPr>
      </p:pic>
      <p:pic>
        <p:nvPicPr>
          <p:cNvPr id="7" name="Picture 6" descr="A picture containing grass, outdoor, sky, field&#10;&#10;Description automatically generated">
            <a:extLst>
              <a:ext uri="{FF2B5EF4-FFF2-40B4-BE49-F238E27FC236}">
                <a16:creationId xmlns:a16="http://schemas.microsoft.com/office/drawing/2014/main" id="{7F4B3B73-80DE-21D7-A29E-F90686AF8E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36934" y="1864138"/>
            <a:ext cx="6155066" cy="5470941"/>
          </a:xfrm>
          <a:prstGeom prst="rect">
            <a:avLst/>
          </a:prstGeom>
        </p:spPr>
      </p:pic>
      <p:sp>
        <p:nvSpPr>
          <p:cNvPr id="8" name="TextBox 7">
            <a:extLst>
              <a:ext uri="{FF2B5EF4-FFF2-40B4-BE49-F238E27FC236}">
                <a16:creationId xmlns:a16="http://schemas.microsoft.com/office/drawing/2014/main" id="{D4B4BA25-38A6-FDDD-EEB0-A612FA141B0B}"/>
              </a:ext>
            </a:extLst>
          </p:cNvPr>
          <p:cNvSpPr txBox="1"/>
          <p:nvPr/>
        </p:nvSpPr>
        <p:spPr>
          <a:xfrm>
            <a:off x="242049" y="2102065"/>
            <a:ext cx="1680519" cy="369332"/>
          </a:xfrm>
          <a:prstGeom prst="rect">
            <a:avLst/>
          </a:prstGeom>
          <a:noFill/>
        </p:spPr>
        <p:txBody>
          <a:bodyPr wrap="square" rtlCol="0">
            <a:spAutoFit/>
          </a:bodyPr>
          <a:lstStyle/>
          <a:p>
            <a:r>
              <a:rPr lang="en-US" dirty="0">
                <a:solidFill>
                  <a:schemeClr val="accent5">
                    <a:lumMod val="50000"/>
                  </a:schemeClr>
                </a:solidFill>
              </a:rPr>
              <a:t>Grazed by bison</a:t>
            </a:r>
          </a:p>
        </p:txBody>
      </p:sp>
      <p:sp>
        <p:nvSpPr>
          <p:cNvPr id="9" name="TextBox 8">
            <a:extLst>
              <a:ext uri="{FF2B5EF4-FFF2-40B4-BE49-F238E27FC236}">
                <a16:creationId xmlns:a16="http://schemas.microsoft.com/office/drawing/2014/main" id="{4AE8F7D8-6DDA-379C-4C4B-E02B4D6DF474}"/>
              </a:ext>
            </a:extLst>
          </p:cNvPr>
          <p:cNvSpPr txBox="1"/>
          <p:nvPr/>
        </p:nvSpPr>
        <p:spPr>
          <a:xfrm>
            <a:off x="6508592" y="2181939"/>
            <a:ext cx="2664941" cy="369332"/>
          </a:xfrm>
          <a:prstGeom prst="rect">
            <a:avLst/>
          </a:prstGeom>
          <a:noFill/>
        </p:spPr>
        <p:txBody>
          <a:bodyPr wrap="square" rtlCol="0">
            <a:spAutoFit/>
          </a:bodyPr>
          <a:lstStyle/>
          <a:p>
            <a:r>
              <a:rPr lang="en-US" dirty="0">
                <a:solidFill>
                  <a:schemeClr val="accent5">
                    <a:lumMod val="50000"/>
                  </a:schemeClr>
                </a:solidFill>
              </a:rPr>
              <a:t>Not grazed by bison</a:t>
            </a:r>
          </a:p>
        </p:txBody>
      </p:sp>
      <p:sp>
        <p:nvSpPr>
          <p:cNvPr id="10" name="TextBox 9">
            <a:extLst>
              <a:ext uri="{FF2B5EF4-FFF2-40B4-BE49-F238E27FC236}">
                <a16:creationId xmlns:a16="http://schemas.microsoft.com/office/drawing/2014/main" id="{E89B4575-08EE-31A3-ED87-DBC91526C962}"/>
              </a:ext>
            </a:extLst>
          </p:cNvPr>
          <p:cNvSpPr txBox="1"/>
          <p:nvPr/>
        </p:nvSpPr>
        <p:spPr>
          <a:xfrm>
            <a:off x="167908" y="365125"/>
            <a:ext cx="914400" cy="707886"/>
          </a:xfrm>
          <a:prstGeom prst="rect">
            <a:avLst/>
          </a:prstGeom>
          <a:noFill/>
        </p:spPr>
        <p:txBody>
          <a:bodyPr wrap="square" rtlCol="0">
            <a:spAutoFit/>
          </a:bodyPr>
          <a:lstStyle/>
          <a:p>
            <a:r>
              <a:rPr lang="en-US" sz="4000" b="1" dirty="0">
                <a:solidFill>
                  <a:schemeClr val="accent5">
                    <a:lumMod val="50000"/>
                  </a:schemeClr>
                </a:solidFill>
                <a:latin typeface="+mj-lt"/>
              </a:rPr>
              <a:t>6.</a:t>
            </a:r>
          </a:p>
        </p:txBody>
      </p:sp>
    </p:spTree>
    <p:extLst>
      <p:ext uri="{BB962C8B-B14F-4D97-AF65-F5344CB8AC3E}">
        <p14:creationId xmlns:p14="http://schemas.microsoft.com/office/powerpoint/2010/main" val="66101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0E87D5-21AF-3F7D-C8A2-9A9B2E625247}"/>
              </a:ext>
            </a:extLst>
          </p:cNvPr>
          <p:cNvSpPr>
            <a:spLocks noGrp="1"/>
          </p:cNvSpPr>
          <p:nvPr>
            <p:ph idx="1"/>
          </p:nvPr>
        </p:nvSpPr>
        <p:spPr>
          <a:xfrm>
            <a:off x="3417570" y="398885"/>
            <a:ext cx="7901940" cy="4351338"/>
          </a:xfrm>
          <a:solidFill>
            <a:schemeClr val="bg1">
              <a:lumMod val="95000"/>
            </a:schemeClr>
          </a:solidFill>
        </p:spPr>
        <p:txBody>
          <a:bodyPr>
            <a:normAutofit/>
          </a:bodyPr>
          <a:lstStyle/>
          <a:p>
            <a:pPr marL="0" indent="0">
              <a:buNone/>
            </a:pPr>
            <a:r>
              <a:rPr lang="en-US" sz="4400" dirty="0">
                <a:solidFill>
                  <a:schemeClr val="accent1">
                    <a:lumMod val="50000"/>
                  </a:schemeClr>
                </a:solidFill>
              </a:rPr>
              <a:t>If you were a bee or a butterfly – where would you go? </a:t>
            </a:r>
          </a:p>
          <a:p>
            <a:pPr marL="0" indent="0">
              <a:buNone/>
            </a:pPr>
            <a:endParaRPr lang="en-US" sz="4000" dirty="0">
              <a:solidFill>
                <a:schemeClr val="accent1">
                  <a:lumMod val="50000"/>
                </a:schemeClr>
              </a:solidFill>
            </a:endParaRPr>
          </a:p>
          <a:p>
            <a:pPr marL="0" indent="0">
              <a:buNone/>
            </a:pPr>
            <a:r>
              <a:rPr lang="en-US" sz="4000" dirty="0">
                <a:solidFill>
                  <a:schemeClr val="accent1">
                    <a:lumMod val="50000"/>
                  </a:schemeClr>
                </a:solidFill>
              </a:rPr>
              <a:t>A.	To the bison-grazed prairie</a:t>
            </a:r>
          </a:p>
          <a:p>
            <a:endParaRPr lang="en-US" sz="4000" dirty="0">
              <a:solidFill>
                <a:schemeClr val="accent1">
                  <a:lumMod val="50000"/>
                </a:schemeClr>
              </a:solidFill>
            </a:endParaRPr>
          </a:p>
          <a:p>
            <a:pPr marL="0" indent="0">
              <a:buNone/>
            </a:pPr>
            <a:r>
              <a:rPr lang="en-US" sz="4000" dirty="0">
                <a:solidFill>
                  <a:schemeClr val="accent1">
                    <a:lumMod val="50000"/>
                  </a:schemeClr>
                </a:solidFill>
              </a:rPr>
              <a:t>B.	To an </a:t>
            </a:r>
            <a:r>
              <a:rPr lang="en-US" sz="4000" dirty="0" err="1">
                <a:solidFill>
                  <a:schemeClr val="accent1">
                    <a:lumMod val="50000"/>
                  </a:schemeClr>
                </a:solidFill>
              </a:rPr>
              <a:t>ungrazed</a:t>
            </a:r>
            <a:r>
              <a:rPr lang="en-US" sz="4000">
                <a:solidFill>
                  <a:schemeClr val="accent1">
                    <a:lumMod val="50000"/>
                  </a:schemeClr>
                </a:solidFill>
              </a:rPr>
              <a:t> prairie</a:t>
            </a:r>
            <a:endParaRPr lang="en-US" sz="4000" dirty="0">
              <a:solidFill>
                <a:schemeClr val="accent1">
                  <a:lumMod val="50000"/>
                </a:schemeClr>
              </a:solidFill>
            </a:endParaRPr>
          </a:p>
        </p:txBody>
      </p:sp>
      <p:sp>
        <p:nvSpPr>
          <p:cNvPr id="4" name="TextBox 3">
            <a:extLst>
              <a:ext uri="{FF2B5EF4-FFF2-40B4-BE49-F238E27FC236}">
                <a16:creationId xmlns:a16="http://schemas.microsoft.com/office/drawing/2014/main" id="{48230598-CE52-48AE-3E31-809948AD9E84}"/>
              </a:ext>
            </a:extLst>
          </p:cNvPr>
          <p:cNvSpPr txBox="1"/>
          <p:nvPr/>
        </p:nvSpPr>
        <p:spPr>
          <a:xfrm>
            <a:off x="167908" y="365125"/>
            <a:ext cx="914400" cy="707886"/>
          </a:xfrm>
          <a:prstGeom prst="rect">
            <a:avLst/>
          </a:prstGeom>
          <a:noFill/>
        </p:spPr>
        <p:txBody>
          <a:bodyPr wrap="square" rtlCol="0">
            <a:spAutoFit/>
          </a:bodyPr>
          <a:lstStyle/>
          <a:p>
            <a:r>
              <a:rPr lang="en-US" sz="4000" b="1" dirty="0">
                <a:solidFill>
                  <a:schemeClr val="accent5">
                    <a:lumMod val="50000"/>
                  </a:schemeClr>
                </a:solidFill>
                <a:latin typeface="+mj-lt"/>
              </a:rPr>
              <a:t>7.</a:t>
            </a:r>
          </a:p>
        </p:txBody>
      </p:sp>
      <p:pic>
        <p:nvPicPr>
          <p:cNvPr id="7" name="Picture 6" descr="A picture containing clipart&#10;&#10;Description automatically generated">
            <a:extLst>
              <a:ext uri="{FF2B5EF4-FFF2-40B4-BE49-F238E27FC236}">
                <a16:creationId xmlns:a16="http://schemas.microsoft.com/office/drawing/2014/main" id="{0E955717-1397-E6FA-B7E6-9852ECE0F0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8559" y="398885"/>
            <a:ext cx="1614243" cy="1363771"/>
          </a:xfrm>
          <a:prstGeom prst="rect">
            <a:avLst/>
          </a:prstGeom>
          <a:solidFill>
            <a:schemeClr val="accent2">
              <a:lumMod val="40000"/>
              <a:lumOff val="60000"/>
            </a:schemeClr>
          </a:solidFill>
        </p:spPr>
      </p:pic>
    </p:spTree>
    <p:extLst>
      <p:ext uri="{BB962C8B-B14F-4D97-AF65-F5344CB8AC3E}">
        <p14:creationId xmlns:p14="http://schemas.microsoft.com/office/powerpoint/2010/main" val="314614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ss, outdoor, sky, field&#10;&#10;Description automatically generated">
            <a:extLst>
              <a:ext uri="{FF2B5EF4-FFF2-40B4-BE49-F238E27FC236}">
                <a16:creationId xmlns:a16="http://schemas.microsoft.com/office/drawing/2014/main" id="{2AF987F9-A2B9-69F0-E109-D5F6A3C036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3719048" cy="6859524"/>
          </a:xfrm>
          <a:prstGeom prst="rect">
            <a:avLst/>
          </a:prstGeom>
        </p:spPr>
      </p:pic>
      <p:sp>
        <p:nvSpPr>
          <p:cNvPr id="3" name="Content Placeholder 2">
            <a:extLst>
              <a:ext uri="{FF2B5EF4-FFF2-40B4-BE49-F238E27FC236}">
                <a16:creationId xmlns:a16="http://schemas.microsoft.com/office/drawing/2014/main" id="{0D547002-5566-4704-9CCB-83C561C2D64F}"/>
              </a:ext>
            </a:extLst>
          </p:cNvPr>
          <p:cNvSpPr>
            <a:spLocks noGrp="1"/>
          </p:cNvSpPr>
          <p:nvPr>
            <p:ph idx="1"/>
          </p:nvPr>
        </p:nvSpPr>
        <p:spPr>
          <a:xfrm>
            <a:off x="1311492" y="799614"/>
            <a:ext cx="10515600" cy="4351338"/>
          </a:xfrm>
        </p:spPr>
        <p:txBody>
          <a:bodyPr>
            <a:normAutofit/>
          </a:bodyPr>
          <a:lstStyle/>
          <a:p>
            <a:pPr marL="0" indent="0">
              <a:buNone/>
            </a:pPr>
            <a:r>
              <a:rPr lang="en-US" sz="4000" dirty="0">
                <a:solidFill>
                  <a:schemeClr val="accent5">
                    <a:lumMod val="50000"/>
                  </a:schemeClr>
                </a:solidFill>
              </a:rPr>
              <a:t>The bison area of the prairie gets LOTS more bees and butterflies.  </a:t>
            </a:r>
          </a:p>
          <a:p>
            <a:pPr marL="0" indent="0">
              <a:buNone/>
            </a:pPr>
            <a:endParaRPr lang="en-US" sz="4000" dirty="0">
              <a:solidFill>
                <a:schemeClr val="accent5">
                  <a:lumMod val="50000"/>
                </a:schemeClr>
              </a:solidFill>
            </a:endParaRPr>
          </a:p>
        </p:txBody>
      </p:sp>
      <p:sp>
        <p:nvSpPr>
          <p:cNvPr id="7" name="TextBox 6">
            <a:extLst>
              <a:ext uri="{FF2B5EF4-FFF2-40B4-BE49-F238E27FC236}">
                <a16:creationId xmlns:a16="http://schemas.microsoft.com/office/drawing/2014/main" id="{E44D839E-8CF7-CAD9-774D-49D69067DB20}"/>
              </a:ext>
            </a:extLst>
          </p:cNvPr>
          <p:cNvSpPr txBox="1"/>
          <p:nvPr/>
        </p:nvSpPr>
        <p:spPr>
          <a:xfrm>
            <a:off x="535236" y="712577"/>
            <a:ext cx="914400" cy="707886"/>
          </a:xfrm>
          <a:prstGeom prst="rect">
            <a:avLst/>
          </a:prstGeom>
          <a:noFill/>
        </p:spPr>
        <p:txBody>
          <a:bodyPr wrap="square" rtlCol="0">
            <a:spAutoFit/>
          </a:bodyPr>
          <a:lstStyle/>
          <a:p>
            <a:r>
              <a:rPr lang="en-US" sz="4000" b="1" dirty="0">
                <a:solidFill>
                  <a:schemeClr val="accent5">
                    <a:lumMod val="50000"/>
                  </a:schemeClr>
                </a:solidFill>
                <a:latin typeface="+mj-lt"/>
              </a:rPr>
              <a:t>8.</a:t>
            </a:r>
          </a:p>
        </p:txBody>
      </p:sp>
    </p:spTree>
    <p:extLst>
      <p:ext uri="{BB962C8B-B14F-4D97-AF65-F5344CB8AC3E}">
        <p14:creationId xmlns:p14="http://schemas.microsoft.com/office/powerpoint/2010/main" val="189916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1040</Words>
  <Application>Microsoft Macintosh PowerPoint</Application>
  <PresentationFormat>Widescreen</PresentationFormat>
  <Paragraphs>103</Paragraphs>
  <Slides>14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Bison on the Prairie </vt:lpstr>
      <vt:lpstr>PowerPoint Presentation</vt:lpstr>
      <vt:lpstr>Let’s watch a video of the bison on the prairie! </vt:lpstr>
      <vt:lpstr>Bison spend a lot of time doing this:</vt:lpstr>
      <vt:lpstr>PowerPoint Presentation</vt:lpstr>
      <vt:lpstr>PowerPoint Presentation</vt:lpstr>
      <vt:lpstr>There’s a LOT more wildflowers where bison graze than where they’re not allowed to graze.</vt:lpstr>
      <vt:lpstr>PowerPoint Presentation</vt:lpstr>
      <vt:lpstr>PowerPoint Presentation</vt:lpstr>
      <vt:lpstr>Watch a video of the migrating Monarch butterflies in the bison area of Konza Prairie</vt:lpstr>
      <vt:lpstr>PowerPoint Presentation</vt:lpstr>
      <vt:lpstr>PowerPoint Presentation</vt:lpstr>
      <vt:lpstr>Next, we look at the grasses of the prairie!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Bison on the Prairie </dc:title>
  <dc:creator>Jill Haukos</dc:creator>
  <cp:lastModifiedBy>Microsoft Office User</cp:lastModifiedBy>
  <cp:revision>20</cp:revision>
  <dcterms:created xsi:type="dcterms:W3CDTF">2022-07-25T15:08:04Z</dcterms:created>
  <dcterms:modified xsi:type="dcterms:W3CDTF">2023-04-10T16:34:18Z</dcterms:modified>
</cp:coreProperties>
</file>